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9"/>
  </p:notesMasterIdLst>
  <p:sldIdLst>
    <p:sldId id="256" r:id="rId2"/>
    <p:sldId id="365" r:id="rId3"/>
    <p:sldId id="352" r:id="rId4"/>
    <p:sldId id="353" r:id="rId5"/>
    <p:sldId id="354" r:id="rId6"/>
    <p:sldId id="355" r:id="rId7"/>
    <p:sldId id="363" r:id="rId8"/>
    <p:sldId id="356" r:id="rId9"/>
    <p:sldId id="357" r:id="rId10"/>
    <p:sldId id="358" r:id="rId11"/>
    <p:sldId id="359" r:id="rId12"/>
    <p:sldId id="406" r:id="rId13"/>
    <p:sldId id="360" r:id="rId14"/>
    <p:sldId id="361" r:id="rId15"/>
    <p:sldId id="362" r:id="rId16"/>
    <p:sldId id="364" r:id="rId17"/>
    <p:sldId id="284" r:id="rId18"/>
    <p:sldId id="321" r:id="rId19"/>
    <p:sldId id="322" r:id="rId20"/>
    <p:sldId id="323" r:id="rId21"/>
    <p:sldId id="324" r:id="rId22"/>
    <p:sldId id="325" r:id="rId23"/>
    <p:sldId id="326" r:id="rId24"/>
    <p:sldId id="327" r:id="rId25"/>
    <p:sldId id="328" r:id="rId26"/>
    <p:sldId id="329" r:id="rId27"/>
    <p:sldId id="330" r:id="rId28"/>
    <p:sldId id="331" r:id="rId29"/>
    <p:sldId id="332" r:id="rId30"/>
    <p:sldId id="333" r:id="rId31"/>
    <p:sldId id="334" r:id="rId32"/>
    <p:sldId id="336" r:id="rId33"/>
    <p:sldId id="335" r:id="rId34"/>
    <p:sldId id="337" r:id="rId35"/>
    <p:sldId id="366" r:id="rId36"/>
    <p:sldId id="367" r:id="rId37"/>
    <p:sldId id="368" r:id="rId38"/>
    <p:sldId id="369" r:id="rId39"/>
    <p:sldId id="370" r:id="rId40"/>
    <p:sldId id="371" r:id="rId41"/>
    <p:sldId id="372" r:id="rId42"/>
    <p:sldId id="373" r:id="rId43"/>
    <p:sldId id="374" r:id="rId44"/>
    <p:sldId id="375" r:id="rId45"/>
    <p:sldId id="376" r:id="rId46"/>
    <p:sldId id="339" r:id="rId47"/>
    <p:sldId id="340" r:id="rId48"/>
    <p:sldId id="341" r:id="rId49"/>
    <p:sldId id="342" r:id="rId50"/>
    <p:sldId id="343" r:id="rId51"/>
    <p:sldId id="344" r:id="rId52"/>
    <p:sldId id="348" r:id="rId53"/>
    <p:sldId id="349" r:id="rId54"/>
    <p:sldId id="407" r:id="rId55"/>
    <p:sldId id="408" r:id="rId56"/>
    <p:sldId id="350" r:id="rId57"/>
    <p:sldId id="351" r:id="rId58"/>
  </p:sldIdLst>
  <p:sldSz cx="9144000" cy="6858000" type="screen4x3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2" d="100"/>
          <a:sy n="62" d="100"/>
        </p:scale>
        <p:origin x="1626" y="6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ita" userId="1727f383da2b51aa" providerId="LiveId" clId="{1FA655C4-F4DC-4A2F-8B8F-01C2FE9F3482}"/>
    <pc:docChg chg="addSld modSld">
      <pc:chgData name="Nita" userId="1727f383da2b51aa" providerId="LiveId" clId="{1FA655C4-F4DC-4A2F-8B8F-01C2FE9F3482}" dt="2023-08-18T06:12:23.469" v="152" actId="207"/>
      <pc:docMkLst>
        <pc:docMk/>
      </pc:docMkLst>
      <pc:sldChg chg="modSp mod setBg">
        <pc:chgData name="Nita" userId="1727f383da2b51aa" providerId="LiveId" clId="{1FA655C4-F4DC-4A2F-8B8F-01C2FE9F3482}" dt="2023-08-18T06:12:23.469" v="152" actId="207"/>
        <pc:sldMkLst>
          <pc:docMk/>
          <pc:sldMk cId="1380226208" sldId="349"/>
        </pc:sldMkLst>
        <pc:spChg chg="mod">
          <ac:chgData name="Nita" userId="1727f383da2b51aa" providerId="LiveId" clId="{1FA655C4-F4DC-4A2F-8B8F-01C2FE9F3482}" dt="2023-08-18T06:12:23.469" v="152" actId="207"/>
          <ac:spMkLst>
            <pc:docMk/>
            <pc:sldMk cId="1380226208" sldId="349"/>
            <ac:spMk id="17410" creationId="{00000000-0000-0000-0000-000000000000}"/>
          </ac:spMkLst>
        </pc:spChg>
        <pc:spChg chg="mod">
          <ac:chgData name="Nita" userId="1727f383da2b51aa" providerId="LiveId" clId="{1FA655C4-F4DC-4A2F-8B8F-01C2FE9F3482}" dt="2023-08-18T06:02:32.067" v="12" actId="20577"/>
          <ac:spMkLst>
            <pc:docMk/>
            <pc:sldMk cId="1380226208" sldId="349"/>
            <ac:spMk id="17411" creationId="{00000000-0000-0000-0000-000000000000}"/>
          </ac:spMkLst>
        </pc:spChg>
      </pc:sldChg>
      <pc:sldChg chg="addSp delSp modSp mod">
        <pc:chgData name="Nita" userId="1727f383da2b51aa" providerId="LiveId" clId="{1FA655C4-F4DC-4A2F-8B8F-01C2FE9F3482}" dt="2023-08-18T06:11:27.084" v="148" actId="14100"/>
        <pc:sldMkLst>
          <pc:docMk/>
          <pc:sldMk cId="3566906293" sldId="350"/>
        </pc:sldMkLst>
        <pc:spChg chg="mod">
          <ac:chgData name="Nita" userId="1727f383da2b51aa" providerId="LiveId" clId="{1FA655C4-F4DC-4A2F-8B8F-01C2FE9F3482}" dt="2023-08-18T06:08:05.128" v="130" actId="20577"/>
          <ac:spMkLst>
            <pc:docMk/>
            <pc:sldMk cId="3566906293" sldId="350"/>
            <ac:spMk id="20482" creationId="{00000000-0000-0000-0000-000000000000}"/>
          </ac:spMkLst>
        </pc:spChg>
        <pc:picChg chg="add mod">
          <ac:chgData name="Nita" userId="1727f383da2b51aa" providerId="LiveId" clId="{1FA655C4-F4DC-4A2F-8B8F-01C2FE9F3482}" dt="2023-08-18T06:11:21.804" v="147" actId="14100"/>
          <ac:picMkLst>
            <pc:docMk/>
            <pc:sldMk cId="3566906293" sldId="350"/>
            <ac:picMk id="3" creationId="{1200585C-4EE2-E77C-5B2F-2CFF40052148}"/>
          </ac:picMkLst>
        </pc:picChg>
        <pc:picChg chg="add mod">
          <ac:chgData name="Nita" userId="1727f383da2b51aa" providerId="LiveId" clId="{1FA655C4-F4DC-4A2F-8B8F-01C2FE9F3482}" dt="2023-08-18T06:11:27.084" v="148" actId="14100"/>
          <ac:picMkLst>
            <pc:docMk/>
            <pc:sldMk cId="3566906293" sldId="350"/>
            <ac:picMk id="5" creationId="{1DD08F7D-0A20-4AC3-E924-8162228FB027}"/>
          </ac:picMkLst>
        </pc:picChg>
        <pc:picChg chg="del mod">
          <ac:chgData name="Nita" userId="1727f383da2b51aa" providerId="LiveId" clId="{1FA655C4-F4DC-4A2F-8B8F-01C2FE9F3482}" dt="2023-08-18T06:09:39.111" v="132" actId="478"/>
          <ac:picMkLst>
            <pc:docMk/>
            <pc:sldMk cId="3566906293" sldId="350"/>
            <ac:picMk id="20483" creationId="{00000000-0000-0000-0000-000000000000}"/>
          </ac:picMkLst>
        </pc:picChg>
      </pc:sldChg>
      <pc:sldChg chg="modSp add mod">
        <pc:chgData name="Nita" userId="1727f383da2b51aa" providerId="LiveId" clId="{1FA655C4-F4DC-4A2F-8B8F-01C2FE9F3482}" dt="2023-08-18T06:12:06.675" v="150" actId="108"/>
        <pc:sldMkLst>
          <pc:docMk/>
          <pc:sldMk cId="2707703659" sldId="407"/>
        </pc:sldMkLst>
        <pc:spChg chg="mod">
          <ac:chgData name="Nita" userId="1727f383da2b51aa" providerId="LiveId" clId="{1FA655C4-F4DC-4A2F-8B8F-01C2FE9F3482}" dt="2023-08-18T06:12:06.675" v="150" actId="108"/>
          <ac:spMkLst>
            <pc:docMk/>
            <pc:sldMk cId="2707703659" sldId="407"/>
            <ac:spMk id="17410" creationId="{00000000-0000-0000-0000-000000000000}"/>
          </ac:spMkLst>
        </pc:spChg>
      </pc:sldChg>
      <pc:sldChg chg="modSp add mod">
        <pc:chgData name="Nita" userId="1727f383da2b51aa" providerId="LiveId" clId="{1FA655C4-F4DC-4A2F-8B8F-01C2FE9F3482}" dt="2023-08-18T06:11:52.083" v="149" actId="207"/>
        <pc:sldMkLst>
          <pc:docMk/>
          <pc:sldMk cId="2106714897" sldId="408"/>
        </pc:sldMkLst>
        <pc:spChg chg="mod">
          <ac:chgData name="Nita" userId="1727f383da2b51aa" providerId="LiveId" clId="{1FA655C4-F4DC-4A2F-8B8F-01C2FE9F3482}" dt="2023-08-18T06:11:52.083" v="149" actId="207"/>
          <ac:spMkLst>
            <pc:docMk/>
            <pc:sldMk cId="2106714897" sldId="408"/>
            <ac:spMk id="17410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A42CD5-0B51-4AB9-A92F-93D2B1FCB4BE}" type="datetimeFigureOut">
              <a:rPr lang="en-IN" smtClean="0"/>
              <a:t>18-08-2023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6055B4-422A-42BD-96D2-27D5391139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381147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Shape 76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076575" y="541338"/>
            <a:ext cx="3600450" cy="2700337"/>
          </a:xfrm>
          <a:custGeom>
            <a:avLst/>
            <a:gdLst>
              <a:gd name="T0" fmla="*/ 0 w 120000"/>
              <a:gd name="T1" fmla="*/ 0 h 120000"/>
              <a:gd name="T2" fmla="*/ 4800600 w 120000"/>
              <a:gd name="T3" fmla="*/ 0 h 120000"/>
              <a:gd name="T4" fmla="*/ 4800600 w 120000"/>
              <a:gd name="T5" fmla="*/ 3600450 h 120000"/>
              <a:gd name="T6" fmla="*/ 0 w 120000"/>
              <a:gd name="T7" fmla="*/ 3600450 h 120000"/>
              <a:gd name="T8" fmla="*/ 0 w 120000"/>
              <a:gd name="T9" fmla="*/ 0 h 1200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0000"/>
              <a:gd name="T16" fmla="*/ 0 h 120000"/>
              <a:gd name="T17" fmla="*/ 120000 w 120000"/>
              <a:gd name="T18" fmla="*/ 120000 h 1200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>
            <a:round/>
          </a:ln>
        </p:spPr>
      </p:sp>
      <p:sp>
        <p:nvSpPr>
          <p:cNvPr id="31747" name="Shape 77"/>
          <p:cNvSpPr>
            <a:spLocks noGrp="1"/>
          </p:cNvSpPr>
          <p:nvPr>
            <p:ph type="body" idx="1"/>
          </p:nvPr>
        </p:nvSpPr>
        <p:spPr>
          <a:xfrm>
            <a:off x="975785" y="3420667"/>
            <a:ext cx="7802033" cy="96321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645" tIns="96645" rIns="96645" bIns="96645">
            <a:spAutoFit/>
          </a:bodyPr>
          <a:lstStyle/>
          <a:p>
            <a:r>
              <a:rPr lang="en-US" altLang="en-US">
                <a:latin typeface="Times New Roman" charset="0"/>
                <a:ea typeface="ＭＳ Ｐゴシック" charset="-128"/>
              </a:rPr>
              <a:t>https://www.sparkfun.com/products/10268</a:t>
            </a:r>
          </a:p>
          <a:p>
            <a:r>
              <a:rPr lang="en-US" altLang="en-US">
                <a:latin typeface="Times New Roman" charset="0"/>
                <a:ea typeface="ＭＳ Ｐゴシック" charset="-128"/>
              </a:rPr>
              <a:t>http://www.directindustry.com/prod/digi-international/zigbee-radio-modules-16022-799537.html</a:t>
            </a:r>
          </a:p>
          <a:p>
            <a:r>
              <a:rPr lang="en-US" altLang="en-US">
                <a:latin typeface="Times New Roman" charset="0"/>
                <a:ea typeface="ＭＳ Ｐゴシック" charset="-128"/>
              </a:rPr>
              <a:t>http://labs.beatcraft.com/en/index.php?gadget%20%2F%20ANT%20module</a:t>
            </a:r>
          </a:p>
          <a:p>
            <a:r>
              <a:rPr lang="en-US" altLang="en-US">
                <a:latin typeface="Times New Roman" charset="0"/>
                <a:ea typeface="ＭＳ Ｐゴシック" charset="-128"/>
              </a:rPr>
              <a:t>https://www.sparkfun.com/products/10822</a:t>
            </a:r>
          </a:p>
        </p:txBody>
      </p:sp>
    </p:spTree>
    <p:extLst>
      <p:ext uri="{BB962C8B-B14F-4D97-AF65-F5344CB8AC3E}">
        <p14:creationId xmlns:p14="http://schemas.microsoft.com/office/powerpoint/2010/main" val="4524566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Shape 145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076575" y="541338"/>
            <a:ext cx="3600450" cy="2700337"/>
          </a:xfrm>
          <a:custGeom>
            <a:avLst/>
            <a:gdLst>
              <a:gd name="T0" fmla="*/ 0 w 120000"/>
              <a:gd name="T1" fmla="*/ 0 h 120000"/>
              <a:gd name="T2" fmla="*/ 4800600 w 120000"/>
              <a:gd name="T3" fmla="*/ 0 h 120000"/>
              <a:gd name="T4" fmla="*/ 4800600 w 120000"/>
              <a:gd name="T5" fmla="*/ 3600450 h 120000"/>
              <a:gd name="T6" fmla="*/ 0 w 120000"/>
              <a:gd name="T7" fmla="*/ 3600450 h 120000"/>
              <a:gd name="T8" fmla="*/ 0 w 120000"/>
              <a:gd name="T9" fmla="*/ 0 h 1200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0000"/>
              <a:gd name="T16" fmla="*/ 0 h 120000"/>
              <a:gd name="T17" fmla="*/ 120000 w 120000"/>
              <a:gd name="T18" fmla="*/ 120000 h 1200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>
            <a:round/>
          </a:ln>
        </p:spPr>
      </p:sp>
      <p:sp>
        <p:nvSpPr>
          <p:cNvPr id="43011" name="Shape 146"/>
          <p:cNvSpPr>
            <a:spLocks noGrp="1"/>
          </p:cNvSpPr>
          <p:nvPr>
            <p:ph type="body" idx="1"/>
          </p:nvPr>
        </p:nvSpPr>
        <p:spPr>
          <a:xfrm>
            <a:off x="975785" y="3420666"/>
            <a:ext cx="7802033" cy="37984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lIns="96645" tIns="96645" rIns="96645" bIns="96645">
            <a:spAutoFit/>
          </a:bodyPr>
          <a:lstStyle/>
          <a:p>
            <a:endParaRPr lang="en-US" altLang="en-US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16535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Shape 84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076575" y="541338"/>
            <a:ext cx="3600450" cy="2700337"/>
          </a:xfrm>
          <a:custGeom>
            <a:avLst/>
            <a:gdLst>
              <a:gd name="T0" fmla="*/ 0 w 120000"/>
              <a:gd name="T1" fmla="*/ 0 h 120000"/>
              <a:gd name="T2" fmla="*/ 4800600 w 120000"/>
              <a:gd name="T3" fmla="*/ 0 h 120000"/>
              <a:gd name="T4" fmla="*/ 4800600 w 120000"/>
              <a:gd name="T5" fmla="*/ 3600450 h 120000"/>
              <a:gd name="T6" fmla="*/ 0 w 120000"/>
              <a:gd name="T7" fmla="*/ 3600450 h 120000"/>
              <a:gd name="T8" fmla="*/ 0 w 120000"/>
              <a:gd name="T9" fmla="*/ 0 h 1200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0000"/>
              <a:gd name="T16" fmla="*/ 0 h 120000"/>
              <a:gd name="T17" fmla="*/ 120000 w 120000"/>
              <a:gd name="T18" fmla="*/ 120000 h 1200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>
            <a:round/>
          </a:ln>
        </p:spPr>
      </p:sp>
      <p:sp>
        <p:nvSpPr>
          <p:cNvPr id="32771" name="Shape 85"/>
          <p:cNvSpPr>
            <a:spLocks noGrp="1"/>
          </p:cNvSpPr>
          <p:nvPr>
            <p:ph type="body" idx="1"/>
          </p:nvPr>
        </p:nvSpPr>
        <p:spPr>
          <a:xfrm>
            <a:off x="975785" y="3420666"/>
            <a:ext cx="7802033" cy="7491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645" tIns="96645" rIns="96645" bIns="96645">
            <a:spAutoFit/>
          </a:bodyPr>
          <a:lstStyle/>
          <a:p>
            <a:r>
              <a:rPr lang="en-US" altLang="en-US" dirty="0">
                <a:latin typeface="Times New Roman" charset="0"/>
                <a:ea typeface="ＭＳ Ｐゴシック" charset="-128"/>
              </a:rPr>
              <a:t>http://electronics.howstuffworks.com/bluetooth.htm</a:t>
            </a:r>
          </a:p>
          <a:p>
            <a:r>
              <a:rPr lang="en-US" altLang="en-US" dirty="0">
                <a:latin typeface="Times New Roman" charset="0"/>
                <a:ea typeface="ＭＳ Ｐゴシック" charset="-128"/>
              </a:rPr>
              <a:t>http://www.mobileinfo.com/Bluetooth/applic.htm</a:t>
            </a:r>
          </a:p>
          <a:p>
            <a:r>
              <a:rPr lang="en-US" altLang="en-US" dirty="0">
                <a:latin typeface="Times New Roman" charset="0"/>
                <a:ea typeface="ＭＳ Ｐゴシック" charset="-128"/>
              </a:rPr>
              <a:t>http://bluetoothinsight.blogspot.com/2008/01/bluetooth-power-classes.html</a:t>
            </a:r>
          </a:p>
        </p:txBody>
      </p:sp>
    </p:spTree>
    <p:extLst>
      <p:ext uri="{BB962C8B-B14F-4D97-AF65-F5344CB8AC3E}">
        <p14:creationId xmlns:p14="http://schemas.microsoft.com/office/powerpoint/2010/main" val="18585042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Shape 94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076575" y="541338"/>
            <a:ext cx="3600450" cy="2700337"/>
          </a:xfrm>
          <a:custGeom>
            <a:avLst/>
            <a:gdLst>
              <a:gd name="T0" fmla="*/ 0 w 120000"/>
              <a:gd name="T1" fmla="*/ 0 h 120000"/>
              <a:gd name="T2" fmla="*/ 4800600 w 120000"/>
              <a:gd name="T3" fmla="*/ 0 h 120000"/>
              <a:gd name="T4" fmla="*/ 4800600 w 120000"/>
              <a:gd name="T5" fmla="*/ 3600450 h 120000"/>
              <a:gd name="T6" fmla="*/ 0 w 120000"/>
              <a:gd name="T7" fmla="*/ 3600450 h 120000"/>
              <a:gd name="T8" fmla="*/ 0 w 120000"/>
              <a:gd name="T9" fmla="*/ 0 h 1200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0000"/>
              <a:gd name="T16" fmla="*/ 0 h 120000"/>
              <a:gd name="T17" fmla="*/ 120000 w 120000"/>
              <a:gd name="T18" fmla="*/ 120000 h 1200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>
            <a:round/>
          </a:ln>
        </p:spPr>
      </p:sp>
      <p:sp>
        <p:nvSpPr>
          <p:cNvPr id="33795" name="Shape 95"/>
          <p:cNvSpPr>
            <a:spLocks noGrp="1"/>
          </p:cNvSpPr>
          <p:nvPr>
            <p:ph type="body" idx="1"/>
          </p:nvPr>
        </p:nvSpPr>
        <p:spPr>
          <a:xfrm>
            <a:off x="975785" y="3420666"/>
            <a:ext cx="7802033" cy="37984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645" tIns="96645" rIns="96645" bIns="96645">
            <a:spAutoFit/>
          </a:bodyPr>
          <a:lstStyle/>
          <a:p>
            <a:r>
              <a:rPr lang="en-US" altLang="en-US">
                <a:latin typeface="Times New Roman" charset="0"/>
                <a:ea typeface="ＭＳ Ｐゴシック" charset="-128"/>
              </a:rPr>
              <a:t>http://www.bluetooth.com/Pages/Bluetooth-Home.aspx</a:t>
            </a:r>
          </a:p>
        </p:txBody>
      </p:sp>
    </p:spTree>
    <p:extLst>
      <p:ext uri="{BB962C8B-B14F-4D97-AF65-F5344CB8AC3E}">
        <p14:creationId xmlns:p14="http://schemas.microsoft.com/office/powerpoint/2010/main" val="8022050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hape 102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076575" y="541338"/>
            <a:ext cx="3600450" cy="2700337"/>
          </a:xfrm>
          <a:custGeom>
            <a:avLst/>
            <a:gdLst>
              <a:gd name="T0" fmla="*/ 0 w 120000"/>
              <a:gd name="T1" fmla="*/ 0 h 120000"/>
              <a:gd name="T2" fmla="*/ 4800600 w 120000"/>
              <a:gd name="T3" fmla="*/ 0 h 120000"/>
              <a:gd name="T4" fmla="*/ 4800600 w 120000"/>
              <a:gd name="T5" fmla="*/ 3600450 h 120000"/>
              <a:gd name="T6" fmla="*/ 0 w 120000"/>
              <a:gd name="T7" fmla="*/ 3600450 h 120000"/>
              <a:gd name="T8" fmla="*/ 0 w 120000"/>
              <a:gd name="T9" fmla="*/ 0 h 1200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0000"/>
              <a:gd name="T16" fmla="*/ 0 h 120000"/>
              <a:gd name="T17" fmla="*/ 120000 w 120000"/>
              <a:gd name="T18" fmla="*/ 120000 h 1200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>
            <a:round/>
          </a:ln>
        </p:spPr>
      </p:sp>
      <p:sp>
        <p:nvSpPr>
          <p:cNvPr id="34819" name="Shape 103"/>
          <p:cNvSpPr>
            <a:spLocks noGrp="1"/>
          </p:cNvSpPr>
          <p:nvPr>
            <p:ph type="body" idx="1"/>
          </p:nvPr>
        </p:nvSpPr>
        <p:spPr>
          <a:xfrm>
            <a:off x="975785" y="3420666"/>
            <a:ext cx="7802033" cy="37984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lIns="96645" tIns="96645" rIns="96645" bIns="96645">
            <a:spAutoFit/>
          </a:bodyPr>
          <a:lstStyle/>
          <a:p>
            <a:endParaRPr lang="en-US" altLang="en-US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883915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Shape 110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076575" y="541338"/>
            <a:ext cx="3600450" cy="2700337"/>
          </a:xfrm>
          <a:custGeom>
            <a:avLst/>
            <a:gdLst>
              <a:gd name="T0" fmla="*/ 0 w 120000"/>
              <a:gd name="T1" fmla="*/ 0 h 120000"/>
              <a:gd name="T2" fmla="*/ 4800600 w 120000"/>
              <a:gd name="T3" fmla="*/ 0 h 120000"/>
              <a:gd name="T4" fmla="*/ 4800600 w 120000"/>
              <a:gd name="T5" fmla="*/ 3600450 h 120000"/>
              <a:gd name="T6" fmla="*/ 0 w 120000"/>
              <a:gd name="T7" fmla="*/ 3600450 h 120000"/>
              <a:gd name="T8" fmla="*/ 0 w 120000"/>
              <a:gd name="T9" fmla="*/ 0 h 1200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0000"/>
              <a:gd name="T16" fmla="*/ 0 h 120000"/>
              <a:gd name="T17" fmla="*/ 120000 w 120000"/>
              <a:gd name="T18" fmla="*/ 120000 h 1200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>
            <a:round/>
          </a:ln>
        </p:spPr>
      </p:sp>
      <p:sp>
        <p:nvSpPr>
          <p:cNvPr id="35843" name="Shape 111"/>
          <p:cNvSpPr>
            <a:spLocks noGrp="1"/>
          </p:cNvSpPr>
          <p:nvPr>
            <p:ph type="body" idx="1"/>
          </p:nvPr>
        </p:nvSpPr>
        <p:spPr>
          <a:xfrm>
            <a:off x="975785" y="3420666"/>
            <a:ext cx="7802033" cy="37984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lIns="96645" tIns="96645" rIns="96645" bIns="96645">
            <a:spAutoFit/>
          </a:bodyPr>
          <a:lstStyle/>
          <a:p>
            <a:endParaRPr lang="en-US" altLang="en-US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528885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Shape 130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076575" y="541338"/>
            <a:ext cx="3600450" cy="2700337"/>
          </a:xfrm>
          <a:custGeom>
            <a:avLst/>
            <a:gdLst>
              <a:gd name="T0" fmla="*/ 0 w 120000"/>
              <a:gd name="T1" fmla="*/ 0 h 120000"/>
              <a:gd name="T2" fmla="*/ 4800600 w 120000"/>
              <a:gd name="T3" fmla="*/ 0 h 120000"/>
              <a:gd name="T4" fmla="*/ 4800600 w 120000"/>
              <a:gd name="T5" fmla="*/ 3600450 h 120000"/>
              <a:gd name="T6" fmla="*/ 0 w 120000"/>
              <a:gd name="T7" fmla="*/ 3600450 h 120000"/>
              <a:gd name="T8" fmla="*/ 0 w 120000"/>
              <a:gd name="T9" fmla="*/ 0 h 1200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0000"/>
              <a:gd name="T16" fmla="*/ 0 h 120000"/>
              <a:gd name="T17" fmla="*/ 120000 w 120000"/>
              <a:gd name="T18" fmla="*/ 120000 h 1200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>
            <a:round/>
          </a:ln>
        </p:spPr>
      </p:sp>
      <p:sp>
        <p:nvSpPr>
          <p:cNvPr id="38915" name="Shape 131"/>
          <p:cNvSpPr>
            <a:spLocks noGrp="1"/>
          </p:cNvSpPr>
          <p:nvPr>
            <p:ph type="body" idx="1"/>
          </p:nvPr>
        </p:nvSpPr>
        <p:spPr>
          <a:xfrm>
            <a:off x="975785" y="3420666"/>
            <a:ext cx="7802033" cy="105695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645" tIns="96645" rIns="96645" bIns="96645">
            <a:spAutoFit/>
          </a:bodyPr>
          <a:lstStyle/>
          <a:p>
            <a:r>
              <a:rPr lang="en-US" altLang="en-US">
                <a:latin typeface="Times New Roman" charset="0"/>
                <a:ea typeface="ＭＳ Ｐゴシック" charset="-128"/>
              </a:rPr>
              <a:t>http://compnetworking.about.com/od/wirelessfaqs/f/5ghz-gear.htm</a:t>
            </a:r>
          </a:p>
          <a:p>
            <a:r>
              <a:rPr lang="en-US" altLang="en-US">
                <a:latin typeface="Times New Roman" charset="0"/>
                <a:ea typeface="ＭＳ Ｐゴシック" charset="-128"/>
              </a:rPr>
              <a:t>http://compnetworking.about.com/cs/wireless80211/a/aa80211standard.htm</a:t>
            </a:r>
          </a:p>
          <a:p>
            <a:pPr>
              <a:spcBef>
                <a:spcPts val="638"/>
              </a:spcBef>
            </a:pPr>
            <a:r>
              <a:rPr lang="en-US" altLang="en-US" sz="1100">
                <a:solidFill>
                  <a:srgbClr val="000000"/>
                </a:solidFill>
                <a:latin typeface="Times New Roman" charset="0"/>
                <a:ea typeface="ＭＳ Ｐゴシック" charset="-128"/>
              </a:rPr>
              <a:t>2.4GHz band, cheaper, a little lower speed</a:t>
            </a:r>
          </a:p>
          <a:p>
            <a:pPr>
              <a:spcBef>
                <a:spcPts val="638"/>
              </a:spcBef>
            </a:pPr>
            <a:r>
              <a:rPr lang="en-US" altLang="en-US" sz="1100">
                <a:solidFill>
                  <a:srgbClr val="000000"/>
                </a:solidFill>
                <a:latin typeface="Times New Roman" charset="0"/>
                <a:ea typeface="ＭＳ Ｐゴシック" charset="-128"/>
              </a:rPr>
              <a:t>5GHz band, expensive but better performance due to less interference</a:t>
            </a:r>
          </a:p>
        </p:txBody>
      </p:sp>
    </p:spTree>
    <p:extLst>
      <p:ext uri="{BB962C8B-B14F-4D97-AF65-F5344CB8AC3E}">
        <p14:creationId xmlns:p14="http://schemas.microsoft.com/office/powerpoint/2010/main" val="406105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Shape 130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076575" y="541338"/>
            <a:ext cx="3600450" cy="2700337"/>
          </a:xfrm>
          <a:custGeom>
            <a:avLst/>
            <a:gdLst>
              <a:gd name="T0" fmla="*/ 0 w 120000"/>
              <a:gd name="T1" fmla="*/ 0 h 120000"/>
              <a:gd name="T2" fmla="*/ 4800600 w 120000"/>
              <a:gd name="T3" fmla="*/ 0 h 120000"/>
              <a:gd name="T4" fmla="*/ 4800600 w 120000"/>
              <a:gd name="T5" fmla="*/ 3600450 h 120000"/>
              <a:gd name="T6" fmla="*/ 0 w 120000"/>
              <a:gd name="T7" fmla="*/ 3600450 h 120000"/>
              <a:gd name="T8" fmla="*/ 0 w 120000"/>
              <a:gd name="T9" fmla="*/ 0 h 1200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0000"/>
              <a:gd name="T16" fmla="*/ 0 h 120000"/>
              <a:gd name="T17" fmla="*/ 120000 w 120000"/>
              <a:gd name="T18" fmla="*/ 120000 h 1200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>
            <a:round/>
          </a:ln>
        </p:spPr>
      </p:sp>
      <p:sp>
        <p:nvSpPr>
          <p:cNvPr id="38915" name="Shape 131"/>
          <p:cNvSpPr>
            <a:spLocks noGrp="1"/>
          </p:cNvSpPr>
          <p:nvPr>
            <p:ph type="body" idx="1"/>
          </p:nvPr>
        </p:nvSpPr>
        <p:spPr>
          <a:xfrm>
            <a:off x="975785" y="3420666"/>
            <a:ext cx="7802033" cy="105695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645" tIns="96645" rIns="96645" bIns="96645">
            <a:spAutoFit/>
          </a:bodyPr>
          <a:lstStyle/>
          <a:p>
            <a:r>
              <a:rPr lang="en-US" altLang="en-US">
                <a:latin typeface="Times New Roman" charset="0"/>
                <a:ea typeface="ＭＳ Ｐゴシック" charset="-128"/>
              </a:rPr>
              <a:t>http://compnetworking.about.com/od/wirelessfaqs/f/5ghz-gear.htm</a:t>
            </a:r>
          </a:p>
          <a:p>
            <a:r>
              <a:rPr lang="en-US" altLang="en-US">
                <a:latin typeface="Times New Roman" charset="0"/>
                <a:ea typeface="ＭＳ Ｐゴシック" charset="-128"/>
              </a:rPr>
              <a:t>http://compnetworking.about.com/cs/wireless80211/a/aa80211standard.htm</a:t>
            </a:r>
          </a:p>
          <a:p>
            <a:pPr>
              <a:spcBef>
                <a:spcPts val="638"/>
              </a:spcBef>
            </a:pPr>
            <a:r>
              <a:rPr lang="en-US" altLang="en-US" sz="1100">
                <a:solidFill>
                  <a:srgbClr val="000000"/>
                </a:solidFill>
                <a:latin typeface="Times New Roman" charset="0"/>
                <a:ea typeface="ＭＳ Ｐゴシック" charset="-128"/>
              </a:rPr>
              <a:t>2.4GHz band, cheaper, a little lower speed</a:t>
            </a:r>
          </a:p>
          <a:p>
            <a:pPr>
              <a:spcBef>
                <a:spcPts val="638"/>
              </a:spcBef>
            </a:pPr>
            <a:r>
              <a:rPr lang="en-US" altLang="en-US" sz="1100">
                <a:solidFill>
                  <a:srgbClr val="000000"/>
                </a:solidFill>
                <a:latin typeface="Times New Roman" charset="0"/>
                <a:ea typeface="ＭＳ Ｐゴシック" charset="-128"/>
              </a:rPr>
              <a:t>5GHz band, expensive but better performance due to less interference</a:t>
            </a:r>
          </a:p>
        </p:txBody>
      </p:sp>
    </p:spTree>
    <p:extLst>
      <p:ext uri="{BB962C8B-B14F-4D97-AF65-F5344CB8AC3E}">
        <p14:creationId xmlns:p14="http://schemas.microsoft.com/office/powerpoint/2010/main" val="37201591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Shape 130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076575" y="541338"/>
            <a:ext cx="3600450" cy="2700337"/>
          </a:xfrm>
          <a:custGeom>
            <a:avLst/>
            <a:gdLst>
              <a:gd name="T0" fmla="*/ 0 w 120000"/>
              <a:gd name="T1" fmla="*/ 0 h 120000"/>
              <a:gd name="T2" fmla="*/ 4800600 w 120000"/>
              <a:gd name="T3" fmla="*/ 0 h 120000"/>
              <a:gd name="T4" fmla="*/ 4800600 w 120000"/>
              <a:gd name="T5" fmla="*/ 3600450 h 120000"/>
              <a:gd name="T6" fmla="*/ 0 w 120000"/>
              <a:gd name="T7" fmla="*/ 3600450 h 120000"/>
              <a:gd name="T8" fmla="*/ 0 w 120000"/>
              <a:gd name="T9" fmla="*/ 0 h 1200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0000"/>
              <a:gd name="T16" fmla="*/ 0 h 120000"/>
              <a:gd name="T17" fmla="*/ 120000 w 120000"/>
              <a:gd name="T18" fmla="*/ 120000 h 1200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>
            <a:round/>
          </a:ln>
        </p:spPr>
      </p:sp>
      <p:sp>
        <p:nvSpPr>
          <p:cNvPr id="38915" name="Shape 131"/>
          <p:cNvSpPr>
            <a:spLocks noGrp="1"/>
          </p:cNvSpPr>
          <p:nvPr>
            <p:ph type="body" idx="1"/>
          </p:nvPr>
        </p:nvSpPr>
        <p:spPr>
          <a:xfrm>
            <a:off x="975785" y="3420666"/>
            <a:ext cx="7802033" cy="105695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645" tIns="96645" rIns="96645" bIns="96645">
            <a:spAutoFit/>
          </a:bodyPr>
          <a:lstStyle/>
          <a:p>
            <a:r>
              <a:rPr lang="en-US" altLang="en-US">
                <a:latin typeface="Times New Roman" charset="0"/>
                <a:ea typeface="ＭＳ Ｐゴシック" charset="-128"/>
              </a:rPr>
              <a:t>http://compnetworking.about.com/od/wirelessfaqs/f/5ghz-gear.htm</a:t>
            </a:r>
          </a:p>
          <a:p>
            <a:r>
              <a:rPr lang="en-US" altLang="en-US">
                <a:latin typeface="Times New Roman" charset="0"/>
                <a:ea typeface="ＭＳ Ｐゴシック" charset="-128"/>
              </a:rPr>
              <a:t>http://compnetworking.about.com/cs/wireless80211/a/aa80211standard.htm</a:t>
            </a:r>
          </a:p>
          <a:p>
            <a:pPr>
              <a:spcBef>
                <a:spcPts val="638"/>
              </a:spcBef>
            </a:pPr>
            <a:r>
              <a:rPr lang="en-US" altLang="en-US" sz="1100">
                <a:solidFill>
                  <a:srgbClr val="000000"/>
                </a:solidFill>
                <a:latin typeface="Times New Roman" charset="0"/>
                <a:ea typeface="ＭＳ Ｐゴシック" charset="-128"/>
              </a:rPr>
              <a:t>2.4GHz band, cheaper, a little lower speed</a:t>
            </a:r>
          </a:p>
          <a:p>
            <a:pPr>
              <a:spcBef>
                <a:spcPts val="638"/>
              </a:spcBef>
            </a:pPr>
            <a:r>
              <a:rPr lang="en-US" altLang="en-US" sz="1100">
                <a:solidFill>
                  <a:srgbClr val="000000"/>
                </a:solidFill>
                <a:latin typeface="Times New Roman" charset="0"/>
                <a:ea typeface="ＭＳ Ｐゴシック" charset="-128"/>
              </a:rPr>
              <a:t>5GHz band, expensive but better performance due to less interference</a:t>
            </a:r>
          </a:p>
        </p:txBody>
      </p:sp>
    </p:spTree>
    <p:extLst>
      <p:ext uri="{BB962C8B-B14F-4D97-AF65-F5344CB8AC3E}">
        <p14:creationId xmlns:p14="http://schemas.microsoft.com/office/powerpoint/2010/main" val="6753950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Shape 139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076575" y="541338"/>
            <a:ext cx="3600450" cy="2700337"/>
          </a:xfrm>
          <a:custGeom>
            <a:avLst/>
            <a:gdLst>
              <a:gd name="T0" fmla="*/ 0 w 120000"/>
              <a:gd name="T1" fmla="*/ 0 h 120000"/>
              <a:gd name="T2" fmla="*/ 4800600 w 120000"/>
              <a:gd name="T3" fmla="*/ 0 h 120000"/>
              <a:gd name="T4" fmla="*/ 4800600 w 120000"/>
              <a:gd name="T5" fmla="*/ 3600450 h 120000"/>
              <a:gd name="T6" fmla="*/ 0 w 120000"/>
              <a:gd name="T7" fmla="*/ 3600450 h 120000"/>
              <a:gd name="T8" fmla="*/ 0 w 120000"/>
              <a:gd name="T9" fmla="*/ 0 h 1200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0000"/>
              <a:gd name="T16" fmla="*/ 0 h 120000"/>
              <a:gd name="T17" fmla="*/ 120000 w 120000"/>
              <a:gd name="T18" fmla="*/ 120000 h 1200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>
            <a:round/>
          </a:ln>
        </p:spPr>
      </p:sp>
      <p:sp>
        <p:nvSpPr>
          <p:cNvPr id="41987" name="Shape 140"/>
          <p:cNvSpPr>
            <a:spLocks noGrp="1"/>
          </p:cNvSpPr>
          <p:nvPr>
            <p:ph type="body" idx="1"/>
          </p:nvPr>
        </p:nvSpPr>
        <p:spPr>
          <a:xfrm>
            <a:off x="975785" y="3420666"/>
            <a:ext cx="7802033" cy="37984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645" tIns="96645" rIns="96645" bIns="96645">
            <a:spAutoFit/>
          </a:bodyPr>
          <a:lstStyle/>
          <a:p>
            <a:r>
              <a:rPr lang="en-US" altLang="en-US">
                <a:latin typeface="Times New Roman" charset="0"/>
                <a:ea typeface="ＭＳ Ｐゴシック" charset="-128"/>
              </a:rPr>
              <a:t>http://www.atmel.com/microsite/AT86RF232/default.aspx</a:t>
            </a:r>
          </a:p>
        </p:txBody>
      </p:sp>
    </p:spTree>
    <p:extLst>
      <p:ext uri="{BB962C8B-B14F-4D97-AF65-F5344CB8AC3E}">
        <p14:creationId xmlns:p14="http://schemas.microsoft.com/office/powerpoint/2010/main" val="19052410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91973" y="1651276"/>
            <a:ext cx="7890029" cy="466396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982215" y="609676"/>
            <a:ext cx="5179568" cy="6972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0" i="0">
                <a:solidFill>
                  <a:schemeClr val="tx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IN"/>
              <a:t>Stuti Ahuja</a:t>
            </a:r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276999"/>
          </a:xfr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Stuti Ahuja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276999"/>
          </a:xfr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Stuti Ahuja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276999"/>
          </a:xfr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Stuti Ahuja</a:t>
            </a:r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276999"/>
          </a:xfr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Stuti Ahuja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x" type="tx">
  <p:cSld name="tx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/>
          <a:lstStyle>
            <a:lvl1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5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/>
          <a:lstStyle>
            <a:lvl1pPr rtl="0">
              <a:defRPr/>
            </a:lvl1pPr>
            <a:lvl2pPr marL="742950" indent="-285750" rtl="0">
              <a:defRPr/>
            </a:lvl2pPr>
            <a:lvl3pPr marL="1143000" indent="-228600" rtl="0">
              <a:defRPr/>
            </a:lvl3pPr>
            <a:lvl4pPr marL="1600200" indent="-228600" rtl="0">
              <a:defRPr/>
            </a:lvl4pPr>
            <a:lvl5pPr rtl="0">
              <a:defRPr sz="1800"/>
            </a:lvl5pPr>
            <a:lvl6pPr rtl="0">
              <a:defRPr sz="1800"/>
            </a:lvl6pPr>
            <a:lvl7pPr rtl="0">
              <a:defRPr sz="1800"/>
            </a:lvl7pPr>
            <a:lvl8pPr rtl="0">
              <a:defRPr sz="1800"/>
            </a:lvl8pPr>
            <a:lvl9pPr rtl="0">
              <a:defRPr sz="1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593661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982215" y="609676"/>
            <a:ext cx="5179568" cy="6972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0" i="0">
                <a:solidFill>
                  <a:schemeClr val="tx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452751" y="2583052"/>
            <a:ext cx="4244975" cy="1841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IN"/>
              <a:t>Stuti Ahuja</a:t>
            </a:r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230234" y="6464909"/>
            <a:ext cx="231775" cy="1778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</p:sldLayoutIdLst>
  <p:hf sldNum="0" hdr="0" ft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QXV_HgGO--g" TargetMode="External"/><Relationship Id="rId2" Type="http://schemas.openxmlformats.org/officeDocument/2006/relationships/hyperlink" Target="https://www.youtube.com/watch?v=l-oY-ePIdRs" TargetMode="Externa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youtube.com/watch?v=NSkIHdV6NoY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7.jpeg"/><Relationship Id="rId4" Type="http://schemas.openxmlformats.org/officeDocument/2006/relationships/image" Target="../media/image46.jpe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9.jpe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4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14525" y="1474723"/>
            <a:ext cx="5313045" cy="41806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ts val="6480"/>
              </a:lnSpc>
              <a:spcBef>
                <a:spcPts val="455"/>
              </a:spcBef>
            </a:pPr>
            <a:r>
              <a:rPr sz="6000" spc="-5" dirty="0" err="1"/>
              <a:t>IoT</a:t>
            </a:r>
            <a:r>
              <a:rPr sz="6000" spc="-5" dirty="0"/>
              <a:t> </a:t>
            </a:r>
            <a:r>
              <a:rPr sz="6000" spc="-40" dirty="0"/>
              <a:t>Protocols</a:t>
            </a:r>
            <a:br>
              <a:rPr lang="en-US" sz="6000" dirty="0"/>
            </a:br>
            <a:r>
              <a:rPr lang="en-US" sz="2000" dirty="0">
                <a:hlinkClick r:id="rId2"/>
              </a:rPr>
              <a:t>https://www.youtube.com/watch?v=l-oY-ePIdRs</a:t>
            </a:r>
            <a:br>
              <a:rPr lang="en-US" sz="2000" dirty="0"/>
            </a:br>
            <a:r>
              <a:rPr lang="en-US" sz="2000" dirty="0">
                <a:hlinkClick r:id="rId3"/>
              </a:rPr>
              <a:t>https://www.youtube.com/watch?v=QXV_HgGO--g</a:t>
            </a:r>
            <a:br>
              <a:rPr lang="en-US" sz="2000" dirty="0"/>
            </a:br>
            <a:r>
              <a:rPr lang="en-US" sz="2000" dirty="0">
                <a:hlinkClick r:id="rId4"/>
              </a:rPr>
              <a:t>https://www.youtube.com/watch?v=NSkIHdV6NoY</a:t>
            </a:r>
            <a:br>
              <a:rPr lang="en-US" sz="2000" dirty="0"/>
            </a:br>
            <a:endParaRPr sz="20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46" t="-1" r="25505" b="16936"/>
          <a:stretch/>
        </p:blipFill>
        <p:spPr bwMode="auto">
          <a:xfrm>
            <a:off x="15240" y="228600"/>
            <a:ext cx="9128760" cy="60763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786988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48" t="-1" r="3953" b="14167"/>
          <a:stretch/>
        </p:blipFill>
        <p:spPr bwMode="auto">
          <a:xfrm>
            <a:off x="0" y="45720"/>
            <a:ext cx="9144000" cy="62788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289225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7807" y="3200400"/>
            <a:ext cx="5980993" cy="381511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68451"/>
            <a:ext cx="4572000" cy="3736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7165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96" r="6764" b="16876"/>
          <a:stretch/>
        </p:blipFill>
        <p:spPr bwMode="auto">
          <a:xfrm>
            <a:off x="45720" y="304800"/>
            <a:ext cx="9022080" cy="60807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640490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96" r="5827" b="19167"/>
          <a:stretch/>
        </p:blipFill>
        <p:spPr bwMode="auto">
          <a:xfrm>
            <a:off x="152400" y="304800"/>
            <a:ext cx="8991600" cy="59131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498859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96" r="4655" b="18542"/>
          <a:stretch/>
        </p:blipFill>
        <p:spPr bwMode="auto">
          <a:xfrm>
            <a:off x="76200" y="152400"/>
            <a:ext cx="8976360" cy="60841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604260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52751" y="2583052"/>
            <a:ext cx="4244975" cy="1354217"/>
          </a:xfrm>
        </p:spPr>
        <p:txBody>
          <a:bodyPr/>
          <a:lstStyle/>
          <a:p>
            <a:r>
              <a:rPr lang="en-US" sz="8800" dirty="0" err="1"/>
              <a:t>Zigbee</a:t>
            </a:r>
            <a:endParaRPr lang="en-IN" sz="8800" dirty="0"/>
          </a:p>
        </p:txBody>
      </p:sp>
    </p:spTree>
    <p:extLst>
      <p:ext uri="{BB962C8B-B14F-4D97-AF65-F5344CB8AC3E}">
        <p14:creationId xmlns:p14="http://schemas.microsoft.com/office/powerpoint/2010/main" val="42898998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11270" y="609676"/>
            <a:ext cx="152209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ZigBee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07542" y="1793493"/>
            <a:ext cx="7463155" cy="3424554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241300" marR="495934" indent="-228600">
              <a:lnSpc>
                <a:spcPts val="3020"/>
              </a:lnSpc>
              <a:spcBef>
                <a:spcPts val="480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spc="-5" dirty="0">
                <a:latin typeface="Calibri"/>
                <a:cs typeface="Calibri"/>
              </a:rPr>
              <a:t>IEEE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802.15.4-based</a:t>
            </a:r>
            <a:r>
              <a:rPr sz="2800" spc="5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specification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for</a:t>
            </a:r>
            <a:r>
              <a:rPr sz="2800" spc="-5" dirty="0">
                <a:latin typeface="Calibri"/>
                <a:cs typeface="Calibri"/>
              </a:rPr>
              <a:t> a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suite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of </a:t>
            </a:r>
            <a:r>
              <a:rPr sz="2800" spc="-61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high-level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communication</a:t>
            </a:r>
            <a:r>
              <a:rPr sz="2800" spc="3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protocols</a:t>
            </a:r>
            <a:endParaRPr sz="2800">
              <a:latin typeface="Calibri"/>
              <a:cs typeface="Calibri"/>
            </a:endParaRPr>
          </a:p>
          <a:p>
            <a:pPr marL="241300" marR="5080" indent="-228600">
              <a:lnSpc>
                <a:spcPts val="3020"/>
              </a:lnSpc>
              <a:spcBef>
                <a:spcPts val="1015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spc="-5" dirty="0">
                <a:latin typeface="Calibri"/>
                <a:cs typeface="Calibri"/>
              </a:rPr>
              <a:t>Used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to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create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personal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area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networks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with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small, </a:t>
            </a:r>
            <a:r>
              <a:rPr sz="2800" spc="-61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low-power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digital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radios</a:t>
            </a:r>
            <a:endParaRPr sz="28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625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spc="-10" dirty="0">
                <a:latin typeface="Calibri"/>
                <a:cs typeface="Calibri"/>
              </a:rPr>
              <a:t>ZigBee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based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applications</a:t>
            </a:r>
            <a:endParaRPr sz="2800">
              <a:latin typeface="Calibri"/>
              <a:cs typeface="Calibri"/>
            </a:endParaRPr>
          </a:p>
          <a:p>
            <a:pPr marL="697865" lvl="1" indent="-228600">
              <a:lnSpc>
                <a:spcPct val="100000"/>
              </a:lnSpc>
              <a:spcBef>
                <a:spcPts val="240"/>
              </a:spcBef>
              <a:buFont typeface="Arial MT"/>
              <a:buChar char="•"/>
              <a:tabLst>
                <a:tab pos="698500" algn="l"/>
              </a:tabLst>
            </a:pPr>
            <a:r>
              <a:rPr sz="2400" spc="-5" dirty="0">
                <a:latin typeface="Calibri"/>
                <a:cs typeface="Calibri"/>
              </a:rPr>
              <a:t>Home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Automation</a:t>
            </a:r>
            <a:endParaRPr sz="2400">
              <a:latin typeface="Calibri"/>
              <a:cs typeface="Calibri"/>
            </a:endParaRPr>
          </a:p>
          <a:p>
            <a:pPr marL="697865" lvl="1" indent="-228600">
              <a:lnSpc>
                <a:spcPct val="100000"/>
              </a:lnSpc>
              <a:spcBef>
                <a:spcPts val="209"/>
              </a:spcBef>
              <a:buFont typeface="Arial MT"/>
              <a:buChar char="•"/>
              <a:tabLst>
                <a:tab pos="698500" algn="l"/>
              </a:tabLst>
            </a:pPr>
            <a:r>
              <a:rPr sz="2400" spc="-5" dirty="0">
                <a:latin typeface="Calibri"/>
                <a:cs typeface="Calibri"/>
              </a:rPr>
              <a:t>Medical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Device </a:t>
            </a:r>
            <a:r>
              <a:rPr sz="2400" spc="-15" dirty="0">
                <a:latin typeface="Calibri"/>
                <a:cs typeface="Calibri"/>
              </a:rPr>
              <a:t>Data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Collection</a:t>
            </a:r>
            <a:endParaRPr sz="2400">
              <a:latin typeface="Calibri"/>
              <a:cs typeface="Calibri"/>
            </a:endParaRPr>
          </a:p>
          <a:p>
            <a:pPr marL="697865" lvl="1" indent="-228600">
              <a:lnSpc>
                <a:spcPct val="100000"/>
              </a:lnSpc>
              <a:spcBef>
                <a:spcPts val="215"/>
              </a:spcBef>
              <a:buFont typeface="Arial MT"/>
              <a:buChar char="•"/>
              <a:tabLst>
                <a:tab pos="698500" algn="l"/>
              </a:tabLst>
            </a:pPr>
            <a:r>
              <a:rPr sz="2400" spc="-5" dirty="0">
                <a:latin typeface="Calibri"/>
                <a:cs typeface="Calibri"/>
              </a:rPr>
              <a:t>other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low-power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low-bandwidth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76" t="1" r="16017" b="10416"/>
          <a:stretch/>
        </p:blipFill>
        <p:spPr bwMode="auto">
          <a:xfrm>
            <a:off x="30480" y="152400"/>
            <a:ext cx="8991600" cy="655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786714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10" r="15900" b="9792"/>
          <a:stretch/>
        </p:blipFill>
        <p:spPr bwMode="auto">
          <a:xfrm>
            <a:off x="30480" y="228600"/>
            <a:ext cx="8976360" cy="65989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426556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3048000"/>
            <a:ext cx="7238999" cy="830997"/>
          </a:xfrm>
        </p:spPr>
        <p:txBody>
          <a:bodyPr/>
          <a:lstStyle/>
          <a:p>
            <a:pPr algn="ctr"/>
            <a:r>
              <a:rPr lang="en-US" sz="5400" b="1" dirty="0"/>
              <a:t>Bluetooth, </a:t>
            </a:r>
            <a:r>
              <a:rPr lang="en-US" sz="5400" b="1" dirty="0" err="1"/>
              <a:t>Zigbee</a:t>
            </a:r>
            <a:r>
              <a:rPr lang="en-US" sz="5400" b="1" dirty="0"/>
              <a:t>, </a:t>
            </a:r>
            <a:r>
              <a:rPr lang="en-US" sz="5400" b="1" dirty="0" err="1"/>
              <a:t>WiFi</a:t>
            </a:r>
            <a:endParaRPr lang="en-IN" sz="5400" b="1" dirty="0"/>
          </a:p>
        </p:txBody>
      </p:sp>
    </p:spTree>
    <p:extLst>
      <p:ext uri="{BB962C8B-B14F-4D97-AF65-F5344CB8AC3E}">
        <p14:creationId xmlns:p14="http://schemas.microsoft.com/office/powerpoint/2010/main" val="40744564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96" r="15315" b="8333"/>
          <a:stretch/>
        </p:blipFill>
        <p:spPr bwMode="auto">
          <a:xfrm>
            <a:off x="30480" y="137160"/>
            <a:ext cx="8976360" cy="6705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674416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96" r="16837" b="6250"/>
          <a:stretch/>
        </p:blipFill>
        <p:spPr bwMode="auto">
          <a:xfrm>
            <a:off x="289560" y="0"/>
            <a:ext cx="877824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251356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27" r="15080" b="7917"/>
          <a:stretch/>
        </p:blipFill>
        <p:spPr bwMode="auto">
          <a:xfrm>
            <a:off x="76200" y="76200"/>
            <a:ext cx="9067800" cy="67360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55034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50" r="15900" b="11042"/>
          <a:stretch/>
        </p:blipFill>
        <p:spPr bwMode="auto">
          <a:xfrm>
            <a:off x="152400" y="76200"/>
            <a:ext cx="8763000" cy="65074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367157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93" t="1" r="16017" b="8124"/>
          <a:stretch/>
        </p:blipFill>
        <p:spPr bwMode="auto">
          <a:xfrm>
            <a:off x="15240" y="137160"/>
            <a:ext cx="8976360" cy="67208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523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28" r="17072" b="10417"/>
          <a:stretch/>
        </p:blipFill>
        <p:spPr bwMode="auto">
          <a:xfrm>
            <a:off x="152400" y="152400"/>
            <a:ext cx="8808720" cy="655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60110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96" r="16368" b="9792"/>
          <a:stretch/>
        </p:blipFill>
        <p:spPr bwMode="auto">
          <a:xfrm>
            <a:off x="152400" y="259080"/>
            <a:ext cx="8839200" cy="65989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697741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92" r="17424" b="7710"/>
          <a:stretch/>
        </p:blipFill>
        <p:spPr bwMode="auto">
          <a:xfrm>
            <a:off x="152400" y="106680"/>
            <a:ext cx="8793480" cy="6751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094535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10" t="1" r="17658" b="8124"/>
          <a:stretch/>
        </p:blipFill>
        <p:spPr bwMode="auto">
          <a:xfrm>
            <a:off x="228600" y="137160"/>
            <a:ext cx="8747760" cy="67208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814953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06" t="5834" r="16633" b="9583"/>
          <a:stretch/>
        </p:blipFill>
        <p:spPr bwMode="auto">
          <a:xfrm>
            <a:off x="228600" y="457200"/>
            <a:ext cx="8595360" cy="6187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588282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24" t="-1" r="14964" b="7501"/>
          <a:stretch/>
        </p:blipFill>
        <p:spPr bwMode="auto">
          <a:xfrm>
            <a:off x="-76200" y="91440"/>
            <a:ext cx="9174480" cy="67665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659561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" y="200025"/>
            <a:ext cx="8877300" cy="6457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762134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80" r="16251" b="10417"/>
          <a:stretch/>
        </p:blipFill>
        <p:spPr bwMode="auto">
          <a:xfrm>
            <a:off x="187304" y="76200"/>
            <a:ext cx="8934573" cy="655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373614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45" r="15783" b="8958"/>
          <a:stretch/>
        </p:blipFill>
        <p:spPr bwMode="auto">
          <a:xfrm>
            <a:off x="106680" y="152400"/>
            <a:ext cx="8961120" cy="66598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904229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10" r="16135" b="14375"/>
          <a:stretch/>
        </p:blipFill>
        <p:spPr bwMode="auto">
          <a:xfrm>
            <a:off x="45720" y="228600"/>
            <a:ext cx="8945880" cy="62636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861282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2600" y="3042137"/>
            <a:ext cx="5179568" cy="923330"/>
          </a:xfrm>
        </p:spPr>
        <p:txBody>
          <a:bodyPr/>
          <a:lstStyle/>
          <a:p>
            <a:pPr algn="ctr"/>
            <a:r>
              <a:rPr lang="en-US" sz="6000" b="1" dirty="0"/>
              <a:t>WI FI </a:t>
            </a:r>
            <a:endParaRPr lang="en-IN" sz="6000" b="1" dirty="0"/>
          </a:p>
        </p:txBody>
      </p:sp>
    </p:spTree>
    <p:extLst>
      <p:ext uri="{BB962C8B-B14F-4D97-AF65-F5344CB8AC3E}">
        <p14:creationId xmlns:p14="http://schemas.microsoft.com/office/powerpoint/2010/main" val="15168794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7204" t="16667" r="16618" b="14583"/>
          <a:stretch/>
        </p:blipFill>
        <p:spPr>
          <a:xfrm>
            <a:off x="304800" y="990600"/>
            <a:ext cx="86106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596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6618" r="16032" b="8334"/>
          <a:stretch/>
        </p:blipFill>
        <p:spPr>
          <a:xfrm>
            <a:off x="190498" y="119743"/>
            <a:ext cx="8763001" cy="670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9129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6031" r="16033" b="17708"/>
          <a:stretch/>
        </p:blipFill>
        <p:spPr>
          <a:xfrm>
            <a:off x="152400" y="609676"/>
            <a:ext cx="8839201" cy="601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3370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8375" r="16617" b="21874"/>
          <a:stretch/>
        </p:blipFill>
        <p:spPr>
          <a:xfrm>
            <a:off x="304799" y="228600"/>
            <a:ext cx="8458201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70119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8375" r="16617" b="18750"/>
          <a:stretch/>
        </p:blipFill>
        <p:spPr>
          <a:xfrm>
            <a:off x="304800" y="228600"/>
            <a:ext cx="8458201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7341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1463"/>
            <a:ext cx="9144000" cy="6357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6766511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8375" r="16032" b="27084"/>
          <a:stretch/>
        </p:blipFill>
        <p:spPr>
          <a:xfrm>
            <a:off x="381000" y="457200"/>
            <a:ext cx="8534401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98707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9546" t="1" r="17204" b="22916"/>
          <a:stretch/>
        </p:blipFill>
        <p:spPr>
          <a:xfrm>
            <a:off x="533400" y="573390"/>
            <a:ext cx="8229601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48212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8375" r="17789" b="22917"/>
          <a:stretch/>
        </p:blipFill>
        <p:spPr>
          <a:xfrm>
            <a:off x="457200" y="609676"/>
            <a:ext cx="8305801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02481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8375" t="23959" r="17203" b="15625"/>
          <a:stretch/>
        </p:blipFill>
        <p:spPr>
          <a:xfrm>
            <a:off x="380998" y="1676400"/>
            <a:ext cx="8382001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5606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7789" r="16032" b="18751"/>
          <a:stretch/>
        </p:blipFill>
        <p:spPr>
          <a:xfrm>
            <a:off x="304800" y="228600"/>
            <a:ext cx="8610601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76035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7789" r="16032" b="14583"/>
          <a:stretch/>
        </p:blipFill>
        <p:spPr>
          <a:xfrm>
            <a:off x="380999" y="152400"/>
            <a:ext cx="8610601" cy="624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70894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8" name="Rectangle 2"/>
          <p:cNvSpPr txBox="1">
            <a:spLocks noChangeArrowheads="1"/>
          </p:cNvSpPr>
          <p:nvPr/>
        </p:nvSpPr>
        <p:spPr bwMode="auto">
          <a:xfrm>
            <a:off x="169863" y="76200"/>
            <a:ext cx="8880475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4400" dirty="0">
                <a:solidFill>
                  <a:srgbClr val="000000"/>
                </a:solidFill>
                <a:latin typeface="+mn-lt"/>
              </a:rPr>
              <a:t>Common Radio Protocols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692943" y="2262185"/>
            <a:ext cx="3448050" cy="3686175"/>
          </a:xfrm>
        </p:spPr>
        <p:txBody>
          <a:bodyPr>
            <a:normAutofit/>
          </a:bodyPr>
          <a:lstStyle/>
          <a:p>
            <a:r>
              <a:rPr lang="en-US" sz="2400" dirty="0"/>
              <a:t>Design requirements</a:t>
            </a:r>
          </a:p>
          <a:p>
            <a:pPr lvl="1"/>
            <a:r>
              <a:rPr lang="en-US" sz="2000" dirty="0"/>
              <a:t>Short range</a:t>
            </a:r>
          </a:p>
          <a:p>
            <a:pPr lvl="1"/>
            <a:r>
              <a:rPr lang="en-US" sz="2000" dirty="0"/>
              <a:t>High data rate</a:t>
            </a:r>
          </a:p>
          <a:p>
            <a:pPr lvl="1"/>
            <a:r>
              <a:rPr lang="en-US" sz="2000" dirty="0"/>
              <a:t>Small number of devices</a:t>
            </a:r>
          </a:p>
          <a:p>
            <a:r>
              <a:rPr lang="en-US" sz="2400" dirty="0"/>
              <a:t>Common protocols</a:t>
            </a:r>
          </a:p>
          <a:p>
            <a:pPr lvl="1"/>
            <a:r>
              <a:rPr lang="en-US" sz="2000" dirty="0"/>
              <a:t>Bluetooth/Low Energy</a:t>
            </a:r>
          </a:p>
          <a:p>
            <a:pPr lvl="1"/>
            <a:r>
              <a:rPr lang="en-US" sz="2000" dirty="0" err="1"/>
              <a:t>ZigBee</a:t>
            </a:r>
            <a:endParaRPr lang="en-US" sz="2000" dirty="0"/>
          </a:p>
          <a:p>
            <a:pPr lvl="1"/>
            <a:r>
              <a:rPr lang="en-US" sz="2000" dirty="0"/>
              <a:t>Ant</a:t>
            </a:r>
          </a:p>
          <a:p>
            <a:pPr lvl="1"/>
            <a:r>
              <a:rPr lang="en-US" sz="2000" dirty="0" err="1"/>
              <a:t>WiFi</a:t>
            </a:r>
            <a:endParaRPr lang="en-US" sz="2000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4651375" y="1349375"/>
            <a:ext cx="0" cy="5218399"/>
          </a:xfrm>
          <a:prstGeom prst="line">
            <a:avLst/>
          </a:prstGeom>
          <a:ln>
            <a:solidFill>
              <a:schemeClr val="tx1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"/>
          <p:cNvSpPr txBox="1">
            <a:spLocks/>
          </p:cNvSpPr>
          <p:nvPr/>
        </p:nvSpPr>
        <p:spPr>
          <a:xfrm>
            <a:off x="476251" y="1576384"/>
            <a:ext cx="4016375" cy="685801"/>
          </a:xfrm>
          <a:prstGeom prst="rect">
            <a:avLst/>
          </a:prstGeom>
          <a:noFill/>
          <a:ln>
            <a:noFill/>
          </a:ln>
        </p:spPr>
        <p:txBody>
          <a:bodyPr vert="horz" lIns="91425" tIns="91425" rIns="91425" bIns="91425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Radios for indoor applications</a:t>
            </a:r>
          </a:p>
        </p:txBody>
      </p:sp>
      <p:sp>
        <p:nvSpPr>
          <p:cNvPr id="15" name="Text Placeholder 1"/>
          <p:cNvSpPr txBox="1">
            <a:spLocks/>
          </p:cNvSpPr>
          <p:nvPr/>
        </p:nvSpPr>
        <p:spPr>
          <a:xfrm>
            <a:off x="4651375" y="1576384"/>
            <a:ext cx="4697413" cy="754381"/>
          </a:xfrm>
          <a:prstGeom prst="rect">
            <a:avLst/>
          </a:prstGeom>
          <a:noFill/>
          <a:ln>
            <a:noFill/>
          </a:ln>
        </p:spPr>
        <p:txBody>
          <a:bodyPr vert="horz" lIns="91425" tIns="91425" rIns="91425" bIns="91425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Radios for outdoor </a:t>
            </a:r>
            <a:r>
              <a:rPr lang="en-US" sz="2400" dirty="0" err="1"/>
              <a:t>IoT</a:t>
            </a:r>
            <a:r>
              <a:rPr lang="en-US" sz="2400" dirty="0"/>
              <a:t> applications</a:t>
            </a:r>
          </a:p>
        </p:txBody>
      </p:sp>
      <p:sp>
        <p:nvSpPr>
          <p:cNvPr id="16" name="Text Placeholder 1"/>
          <p:cNvSpPr txBox="1">
            <a:spLocks/>
          </p:cNvSpPr>
          <p:nvPr/>
        </p:nvSpPr>
        <p:spPr>
          <a:xfrm>
            <a:off x="5161756" y="2115486"/>
            <a:ext cx="3676650" cy="3686175"/>
          </a:xfrm>
          <a:prstGeom prst="rect">
            <a:avLst/>
          </a:prstGeom>
          <a:noFill/>
          <a:ln>
            <a:noFill/>
          </a:ln>
        </p:spPr>
        <p:txBody>
          <a:bodyPr vert="horz" lIns="91425" tIns="91425" rIns="91425" bIns="91425" rtlCol="0">
            <a:normAutofit fontScale="850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Design requirements</a:t>
            </a:r>
          </a:p>
          <a:p>
            <a:pPr lvl="1"/>
            <a:r>
              <a:rPr lang="en-US" sz="2000" dirty="0"/>
              <a:t>Long range</a:t>
            </a:r>
          </a:p>
          <a:p>
            <a:pPr lvl="1"/>
            <a:r>
              <a:rPr lang="en-US" sz="2000" dirty="0"/>
              <a:t>Low data rate</a:t>
            </a:r>
          </a:p>
          <a:p>
            <a:pPr lvl="1"/>
            <a:r>
              <a:rPr lang="en-US" sz="2000" dirty="0"/>
              <a:t>Large number of devices</a:t>
            </a:r>
          </a:p>
          <a:p>
            <a:pPr lvl="1"/>
            <a:r>
              <a:rPr lang="en-US" sz="2000" dirty="0"/>
              <a:t>Low energy consumption</a:t>
            </a:r>
          </a:p>
          <a:p>
            <a:r>
              <a:rPr lang="en-US" sz="2400" dirty="0"/>
              <a:t>Common protocols</a:t>
            </a:r>
          </a:p>
          <a:p>
            <a:pPr lvl="1"/>
            <a:r>
              <a:rPr lang="en-US" sz="2000" dirty="0"/>
              <a:t>GSM/GPRS</a:t>
            </a:r>
          </a:p>
          <a:p>
            <a:pPr lvl="1"/>
            <a:r>
              <a:rPr lang="en-US" sz="2000" dirty="0"/>
              <a:t>LTE (Long term Evolution)</a:t>
            </a:r>
          </a:p>
          <a:p>
            <a:r>
              <a:rPr lang="en-US" sz="2400" dirty="0"/>
              <a:t>Emerging protocols</a:t>
            </a:r>
          </a:p>
          <a:p>
            <a:pPr lvl="1"/>
            <a:r>
              <a:rPr lang="en-US" sz="2000" dirty="0" err="1"/>
              <a:t>Sigfox</a:t>
            </a:r>
            <a:r>
              <a:rPr lang="en-US" sz="2000" dirty="0"/>
              <a:t>/</a:t>
            </a:r>
            <a:r>
              <a:rPr lang="en-US" sz="2000" dirty="0" err="1"/>
              <a:t>LoRA</a:t>
            </a:r>
            <a:r>
              <a:rPr lang="en-US" sz="2000" dirty="0"/>
              <a:t> (Long Range)</a:t>
            </a:r>
          </a:p>
          <a:p>
            <a:pPr lvl="1"/>
            <a:r>
              <a:rPr lang="en-US" sz="2000" dirty="0"/>
              <a:t>Narrow band LTE</a:t>
            </a:r>
          </a:p>
          <a:p>
            <a:pPr lvl="1"/>
            <a:r>
              <a:rPr lang="en-US" sz="2000" dirty="0"/>
              <a:t>Backscatter</a:t>
            </a:r>
          </a:p>
        </p:txBody>
      </p:sp>
    </p:spTree>
    <p:extLst>
      <p:ext uri="{BB962C8B-B14F-4D97-AF65-F5344CB8AC3E}">
        <p14:creationId xmlns:p14="http://schemas.microsoft.com/office/powerpoint/2010/main" val="89978068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>
            <a:spLocks noGrp="1"/>
          </p:cNvSpPr>
          <p:nvPr>
            <p:ph type="body" idx="1"/>
          </p:nvPr>
        </p:nvSpPr>
        <p:spPr>
          <a:xfrm>
            <a:off x="457200" y="687388"/>
            <a:ext cx="8426450" cy="4184650"/>
          </a:xfrm>
        </p:spPr>
        <p:txBody>
          <a:bodyPr rtlCol="0">
            <a:spAutoFit/>
          </a:bodyPr>
          <a:lstStyle/>
          <a:p>
            <a:pPr marL="457200" indent="-419100" eaLnBrk="1" fontAlgn="auto" hangingPunct="1">
              <a:spcAft>
                <a:spcPts val="0"/>
              </a:spcAft>
              <a:buClr>
                <a:schemeClr val="dk1"/>
              </a:buClr>
              <a:buSzPct val="166666"/>
              <a:buFont typeface="Arial"/>
              <a:buChar char="•"/>
              <a:defRPr/>
            </a:pPr>
            <a:r>
              <a:rPr lang="en" sz="2400" dirty="0">
                <a:latin typeface="Trebuchet MS" pitchFamily="34" charset="0"/>
              </a:rPr>
              <a:t>Radio band: 2.4-2.48 GHz</a:t>
            </a:r>
          </a:p>
          <a:p>
            <a:pPr marL="457200" indent="-419100" eaLnBrk="1" fontAlgn="auto" hangingPunct="1">
              <a:spcAft>
                <a:spcPts val="0"/>
              </a:spcAft>
              <a:buClr>
                <a:schemeClr val="dk1"/>
              </a:buClr>
              <a:buSzPct val="166666"/>
              <a:buFont typeface="Arial"/>
              <a:buChar char="•"/>
              <a:defRPr/>
            </a:pPr>
            <a:r>
              <a:rPr lang="en" sz="2400" dirty="0">
                <a:latin typeface="Trebuchet MS" pitchFamily="34" charset="0"/>
              </a:rPr>
              <a:t>Average 1 Mbps - Up to 3 Mbps</a:t>
            </a:r>
          </a:p>
          <a:p>
            <a:pPr marL="457200" indent="-419100" eaLnBrk="1" fontAlgn="auto" hangingPunct="1">
              <a:spcAft>
                <a:spcPts val="0"/>
              </a:spcAft>
              <a:buClr>
                <a:schemeClr val="dk1"/>
              </a:buClr>
              <a:buSzPct val="166666"/>
              <a:buFont typeface="Arial"/>
              <a:buChar char="•"/>
              <a:defRPr/>
            </a:pPr>
            <a:r>
              <a:rPr lang="en" sz="2400" dirty="0">
                <a:latin typeface="Trebuchet MS" pitchFamily="34" charset="0"/>
              </a:rPr>
              <a:t>Supports point-to-point and point-to-multipoint</a:t>
            </a:r>
          </a:p>
          <a:p>
            <a:pPr marL="914400" lvl="1" indent="-381000" eaLnBrk="1" fontAlgn="auto" hangingPunct="1">
              <a:spcAft>
                <a:spcPts val="0"/>
              </a:spcAft>
              <a:buClr>
                <a:schemeClr val="dk1"/>
              </a:buClr>
              <a:buSzPct val="80000"/>
              <a:buFont typeface="Courier New"/>
              <a:buChar char="o"/>
              <a:defRPr/>
            </a:pPr>
            <a:r>
              <a:rPr lang="en" sz="2000" dirty="0">
                <a:latin typeface="Trebuchet MS" pitchFamily="34" charset="0"/>
              </a:rPr>
              <a:t>Creates personal area networks (PANs/Piconets)</a:t>
            </a:r>
          </a:p>
          <a:p>
            <a:pPr marL="914400" lvl="1" indent="-381000" eaLnBrk="1" fontAlgn="auto" hangingPunct="1">
              <a:spcAft>
                <a:spcPts val="0"/>
              </a:spcAft>
              <a:buClr>
                <a:schemeClr val="dk1"/>
              </a:buClr>
              <a:buSzPct val="80000"/>
              <a:buFont typeface="Courier New"/>
              <a:buChar char="o"/>
              <a:defRPr/>
            </a:pPr>
            <a:r>
              <a:rPr lang="en" sz="2000" dirty="0">
                <a:latin typeface="Trebuchet MS" pitchFamily="34" charset="0"/>
              </a:rPr>
              <a:t>Connects up to 8 devices simultaneously</a:t>
            </a:r>
          </a:p>
          <a:p>
            <a:pPr marL="457200" indent="-419100" eaLnBrk="1" fontAlgn="auto" hangingPunct="1">
              <a:spcAft>
                <a:spcPts val="0"/>
              </a:spcAft>
              <a:buClr>
                <a:schemeClr val="dk1"/>
              </a:buClr>
              <a:buSzPct val="166666"/>
              <a:buFont typeface="Arial"/>
              <a:buChar char="•"/>
              <a:defRPr/>
            </a:pPr>
            <a:r>
              <a:rPr lang="en" sz="2400" dirty="0">
                <a:latin typeface="Trebuchet MS" pitchFamily="34" charset="0"/>
              </a:rPr>
              <a:t>Minimal interference between devices</a:t>
            </a:r>
          </a:p>
          <a:p>
            <a:pPr marL="914400" lvl="1" indent="-381000" eaLnBrk="1" fontAlgn="auto" hangingPunct="1">
              <a:spcAft>
                <a:spcPts val="0"/>
              </a:spcAft>
              <a:buClr>
                <a:schemeClr val="dk1"/>
              </a:buClr>
              <a:buSzPct val="80000"/>
              <a:buFont typeface="Courier New"/>
              <a:buChar char="o"/>
              <a:defRPr/>
            </a:pPr>
            <a:r>
              <a:rPr lang="en" sz="2000" b="1" dirty="0">
                <a:latin typeface="Trebuchet MS" pitchFamily="34" charset="0"/>
              </a:rPr>
              <a:t>Devices alter frequencies arbitrarily after packet exchanges -up to 1600 times/second  -  frequency hopping</a:t>
            </a:r>
          </a:p>
          <a:p>
            <a:pPr marL="457200" indent="-419100" eaLnBrk="1" fontAlgn="auto" hangingPunct="1">
              <a:spcAft>
                <a:spcPts val="0"/>
              </a:spcAft>
              <a:buClr>
                <a:schemeClr val="dk1"/>
              </a:buClr>
              <a:buSzPct val="166666"/>
              <a:buFont typeface="Arial"/>
              <a:buChar char="•"/>
              <a:defRPr/>
            </a:pPr>
            <a:r>
              <a:rPr lang="en" sz="2400" dirty="0">
                <a:latin typeface="Trebuchet MS" pitchFamily="34" charset="0"/>
              </a:rPr>
              <a:t>3 classes of Bluetooth transmit power</a:t>
            </a:r>
          </a:p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endParaRPr lang="en" sz="2400" dirty="0">
              <a:latin typeface="Trebuchet MS" pitchFamily="34" charset="0"/>
            </a:endParaRPr>
          </a:p>
        </p:txBody>
      </p:sp>
      <p:sp>
        <p:nvSpPr>
          <p:cNvPr id="11267" name="Shape 81"/>
          <p:cNvSpPr>
            <a:spLocks noChangeArrowheads="1"/>
          </p:cNvSpPr>
          <p:nvPr/>
        </p:nvSpPr>
        <p:spPr bwMode="auto">
          <a:xfrm>
            <a:off x="128588" y="4643438"/>
            <a:ext cx="3819525" cy="2182812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endParaRPr lang="en-US" altLang="en-US"/>
          </a:p>
        </p:txBody>
      </p:sp>
      <p:sp>
        <p:nvSpPr>
          <p:cNvPr id="11268" name="Shape 82"/>
          <p:cNvSpPr>
            <a:spLocks noChangeArrowheads="1"/>
          </p:cNvSpPr>
          <p:nvPr/>
        </p:nvSpPr>
        <p:spPr bwMode="auto">
          <a:xfrm>
            <a:off x="3948113" y="4643438"/>
            <a:ext cx="4935537" cy="1825625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endParaRPr lang="en-US" altLang="en-US"/>
          </a:p>
        </p:txBody>
      </p:sp>
      <p:sp>
        <p:nvSpPr>
          <p:cNvPr id="11269" name="Rectangle 2"/>
          <p:cNvSpPr txBox="1">
            <a:spLocks noChangeArrowheads="1"/>
          </p:cNvSpPr>
          <p:nvPr/>
        </p:nvSpPr>
        <p:spPr bwMode="auto">
          <a:xfrm>
            <a:off x="169863" y="76200"/>
            <a:ext cx="8880475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4400" dirty="0">
                <a:solidFill>
                  <a:srgbClr val="000000"/>
                </a:solidFill>
                <a:latin typeface="+mn-lt"/>
              </a:rPr>
              <a:t>Bluetooth</a:t>
            </a:r>
          </a:p>
        </p:txBody>
      </p:sp>
    </p:spTree>
    <p:extLst>
      <p:ext uri="{BB962C8B-B14F-4D97-AF65-F5344CB8AC3E}">
        <p14:creationId xmlns:p14="http://schemas.microsoft.com/office/powerpoint/2010/main" val="320275172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>
            <a:spLocks noGrp="1"/>
          </p:cNvSpPr>
          <p:nvPr>
            <p:ph type="body" idx="1"/>
          </p:nvPr>
        </p:nvSpPr>
        <p:spPr>
          <a:xfrm>
            <a:off x="457200" y="1203325"/>
            <a:ext cx="7605713" cy="3373438"/>
          </a:xfrm>
        </p:spPr>
        <p:txBody>
          <a:bodyPr rtlCol="0">
            <a:spAutoFit/>
          </a:bodyPr>
          <a:lstStyle/>
          <a:p>
            <a:pPr marL="457200" indent="-419100" eaLnBrk="1" fontAlgn="auto" hangingPunct="1">
              <a:spcAft>
                <a:spcPts val="0"/>
              </a:spcAft>
              <a:buClr>
                <a:schemeClr val="dk1"/>
              </a:buClr>
              <a:buSzPct val="166666"/>
              <a:buFont typeface="Arial"/>
              <a:buChar char="•"/>
              <a:defRPr/>
            </a:pPr>
            <a:r>
              <a:rPr lang="en" sz="2400" dirty="0">
                <a:latin typeface="Trebuchet MS" pitchFamily="34" charset="0"/>
              </a:rPr>
              <a:t>Wireless communication between devices</a:t>
            </a:r>
          </a:p>
          <a:p>
            <a:pPr marL="914400" lvl="1" indent="-381000" eaLnBrk="1" fontAlgn="auto" hangingPunct="1">
              <a:spcAft>
                <a:spcPts val="0"/>
              </a:spcAft>
              <a:buClr>
                <a:schemeClr val="dk1"/>
              </a:buClr>
              <a:buSzPct val="80000"/>
              <a:buFont typeface="Courier New"/>
              <a:buChar char="o"/>
              <a:defRPr/>
            </a:pPr>
            <a:r>
              <a:rPr lang="en" sz="2000" dirty="0">
                <a:latin typeface="Trebuchet MS" pitchFamily="34" charset="0"/>
              </a:rPr>
              <a:t>Mobile phones, laptops, cameras, gaming controllers, computer peripherals, etc</a:t>
            </a:r>
          </a:p>
          <a:p>
            <a:pPr marL="457200" indent="-419100" eaLnBrk="1" fontAlgn="auto" hangingPunct="1">
              <a:spcAft>
                <a:spcPts val="0"/>
              </a:spcAft>
              <a:buClr>
                <a:schemeClr val="dk1"/>
              </a:buClr>
              <a:buSzPct val="166666"/>
              <a:buFont typeface="Arial"/>
              <a:buChar char="•"/>
              <a:defRPr/>
            </a:pPr>
            <a:r>
              <a:rPr lang="en" sz="2400" dirty="0">
                <a:latin typeface="Trebuchet MS" pitchFamily="34" charset="0"/>
              </a:rPr>
              <a:t>Short range sensor transmission</a:t>
            </a:r>
          </a:p>
          <a:p>
            <a:pPr marL="457200" indent="-419100" eaLnBrk="1" fontAlgn="auto" hangingPunct="1">
              <a:spcAft>
                <a:spcPts val="0"/>
              </a:spcAft>
              <a:buClr>
                <a:schemeClr val="dk1"/>
              </a:buClr>
              <a:buSzPct val="166666"/>
              <a:buFont typeface="Arial"/>
              <a:buChar char="•"/>
              <a:defRPr/>
            </a:pPr>
            <a:r>
              <a:rPr lang="en" sz="2400" dirty="0">
                <a:latin typeface="Trebuchet MS" pitchFamily="34" charset="0"/>
              </a:rPr>
              <a:t>Share multimedia - pictures, video, music</a:t>
            </a:r>
          </a:p>
          <a:p>
            <a:pPr marL="457200" indent="-419100" eaLnBrk="1" fontAlgn="auto" hangingPunct="1">
              <a:spcAft>
                <a:spcPts val="0"/>
              </a:spcAft>
              <a:buClr>
                <a:schemeClr val="dk1"/>
              </a:buClr>
              <a:buSzPct val="166666"/>
              <a:buFont typeface="Arial"/>
              <a:buChar char="•"/>
              <a:defRPr/>
            </a:pPr>
            <a:r>
              <a:rPr lang="en" sz="2400" dirty="0">
                <a:latin typeface="Trebuchet MS" pitchFamily="34" charset="0"/>
              </a:rPr>
              <a:t>A2DP - Advanced Audio Distribution Profile</a:t>
            </a:r>
          </a:p>
          <a:p>
            <a:pPr marL="914400" lvl="1" indent="-381000" eaLnBrk="1" fontAlgn="auto" hangingPunct="1">
              <a:spcAft>
                <a:spcPts val="0"/>
              </a:spcAft>
              <a:buClr>
                <a:schemeClr val="dk1"/>
              </a:buClr>
              <a:buSzPct val="80000"/>
              <a:buFont typeface="Courier New"/>
              <a:buChar char="o"/>
              <a:defRPr/>
            </a:pPr>
            <a:r>
              <a:rPr lang="en" sz="2000" dirty="0">
                <a:latin typeface="Trebuchet MS" pitchFamily="34" charset="0"/>
              </a:rPr>
              <a:t>Stream audio wirelessly</a:t>
            </a:r>
            <a:endParaRPr lang="en" dirty="0">
              <a:latin typeface="Trebuchet MS" pitchFamily="34" charset="0"/>
            </a:endParaRPr>
          </a:p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endParaRPr lang="en" sz="2400" dirty="0">
              <a:latin typeface="Trebuchet MS" pitchFamily="34" charset="0"/>
            </a:endParaRPr>
          </a:p>
        </p:txBody>
      </p:sp>
      <p:sp>
        <p:nvSpPr>
          <p:cNvPr id="12291" name="Shape 89"/>
          <p:cNvSpPr txBox="1">
            <a:spLocks noChangeArrowheads="1"/>
          </p:cNvSpPr>
          <p:nvPr/>
        </p:nvSpPr>
        <p:spPr bwMode="auto">
          <a:xfrm>
            <a:off x="3883025" y="-1593850"/>
            <a:ext cx="3657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>
            <a:spAutoFit/>
          </a:bodyPr>
          <a:lstStyle>
            <a:lvl1pPr>
              <a:defRPr sz="3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endParaRPr lang="en-US" altLang="en-US"/>
          </a:p>
        </p:txBody>
      </p:sp>
      <p:sp>
        <p:nvSpPr>
          <p:cNvPr id="12292" name="Shape 90"/>
          <p:cNvSpPr>
            <a:spLocks noChangeArrowheads="1"/>
          </p:cNvSpPr>
          <p:nvPr/>
        </p:nvSpPr>
        <p:spPr bwMode="auto">
          <a:xfrm>
            <a:off x="258763" y="4662488"/>
            <a:ext cx="3286125" cy="190500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endParaRPr lang="en-US" altLang="en-US"/>
          </a:p>
        </p:txBody>
      </p:sp>
      <p:sp>
        <p:nvSpPr>
          <p:cNvPr id="12293" name="Shape 91"/>
          <p:cNvSpPr>
            <a:spLocks noChangeArrowheads="1"/>
          </p:cNvSpPr>
          <p:nvPr/>
        </p:nvSpPr>
        <p:spPr bwMode="auto">
          <a:xfrm>
            <a:off x="3738563" y="4429125"/>
            <a:ext cx="2033587" cy="2373313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endParaRPr lang="en-US" altLang="en-US"/>
          </a:p>
        </p:txBody>
      </p:sp>
      <p:sp>
        <p:nvSpPr>
          <p:cNvPr id="12294" name="Shape 92"/>
          <p:cNvSpPr>
            <a:spLocks noChangeArrowheads="1"/>
          </p:cNvSpPr>
          <p:nvPr/>
        </p:nvSpPr>
        <p:spPr bwMode="auto">
          <a:xfrm>
            <a:off x="6000750" y="4606925"/>
            <a:ext cx="2857500" cy="2143125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endParaRPr lang="en-US" altLang="en-US"/>
          </a:p>
        </p:txBody>
      </p:sp>
      <p:sp>
        <p:nvSpPr>
          <p:cNvPr id="12295" name="Rectangle 2"/>
          <p:cNvSpPr txBox="1">
            <a:spLocks noChangeArrowheads="1"/>
          </p:cNvSpPr>
          <p:nvPr/>
        </p:nvSpPr>
        <p:spPr bwMode="auto">
          <a:xfrm>
            <a:off x="169863" y="76200"/>
            <a:ext cx="8880475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4400" dirty="0">
                <a:solidFill>
                  <a:srgbClr val="000000"/>
                </a:solidFill>
                <a:latin typeface="+mn-lt"/>
              </a:rPr>
              <a:t>Bluetooth Applications</a:t>
            </a:r>
          </a:p>
        </p:txBody>
      </p:sp>
    </p:spTree>
    <p:extLst>
      <p:ext uri="{BB962C8B-B14F-4D97-AF65-F5344CB8AC3E}">
        <p14:creationId xmlns:p14="http://schemas.microsoft.com/office/powerpoint/2010/main" val="155454812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363" y="237549"/>
            <a:ext cx="8502073" cy="1143000"/>
          </a:xfrm>
        </p:spPr>
        <p:txBody>
          <a:bodyPr>
            <a:normAutofit/>
          </a:bodyPr>
          <a:lstStyle/>
          <a:p>
            <a:r>
              <a:rPr lang="en-US" b="1" dirty="0"/>
              <a:t>Bluetooth low energy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1675" y="1689943"/>
            <a:ext cx="8823761" cy="4866432"/>
          </a:xfrm>
        </p:spPr>
        <p:txBody>
          <a:bodyPr>
            <a:normAutofit fontScale="25000" lnSpcReduction="20000"/>
          </a:bodyPr>
          <a:lstStyle/>
          <a:p>
            <a:pPr marL="400050" lvl="1" indent="0">
              <a:lnSpc>
                <a:spcPct val="140000"/>
              </a:lnSpc>
              <a:buNone/>
            </a:pPr>
            <a:r>
              <a:rPr lang="en-US" sz="9600" b="1" dirty="0">
                <a:solidFill>
                  <a:srgbClr val="000000"/>
                </a:solidFill>
              </a:rPr>
              <a:t>From 2001 – 2006 Nokia asked: </a:t>
            </a:r>
          </a:p>
          <a:p>
            <a:pPr marL="400050" lvl="1" indent="0">
              <a:lnSpc>
                <a:spcPct val="140000"/>
              </a:lnSpc>
              <a:buNone/>
            </a:pPr>
            <a:r>
              <a:rPr lang="en-US" sz="9600" b="1" dirty="0">
                <a:solidFill>
                  <a:srgbClr val="000000"/>
                </a:solidFill>
              </a:rPr>
              <a:t>How do we design a radio that can transmit short bursts of data for months or years </a:t>
            </a:r>
            <a:r>
              <a:rPr lang="en-US" sz="9600" b="1" i="1" dirty="0">
                <a:solidFill>
                  <a:srgbClr val="000000"/>
                </a:solidFill>
              </a:rPr>
              <a:t>only being powered by a coin cell battery?</a:t>
            </a:r>
            <a:endParaRPr lang="en-US" sz="9600" b="1" i="1" dirty="0">
              <a:solidFill>
                <a:srgbClr val="0000FF"/>
              </a:solidFill>
            </a:endParaRPr>
          </a:p>
          <a:p>
            <a:pPr marL="400050" lvl="1" indent="0">
              <a:lnSpc>
                <a:spcPct val="140000"/>
              </a:lnSpc>
              <a:buNone/>
            </a:pPr>
            <a:r>
              <a:rPr lang="en-US" sz="9600" b="1" dirty="0">
                <a:solidFill>
                  <a:srgbClr val="0000FF"/>
                </a:solidFill>
              </a:rPr>
              <a:t>The answer is:  Keep the radio asleep mode most of the time!</a:t>
            </a:r>
          </a:p>
          <a:p>
            <a:pPr marL="400050" lvl="1" indent="0">
              <a:lnSpc>
                <a:spcPct val="140000"/>
              </a:lnSpc>
              <a:buNone/>
            </a:pPr>
            <a:endParaRPr lang="en-US" sz="4500" b="1" dirty="0">
              <a:solidFill>
                <a:srgbClr val="0000FF"/>
              </a:solidFill>
            </a:endParaRPr>
          </a:p>
          <a:p>
            <a:pPr marL="914400" lvl="1" indent="-514350">
              <a:lnSpc>
                <a:spcPct val="140000"/>
              </a:lnSpc>
              <a:buAutoNum type="arabicPeriod"/>
            </a:pPr>
            <a:r>
              <a:rPr lang="en-US" sz="8000" dirty="0"/>
              <a:t>Advertise on only one of three channels</a:t>
            </a:r>
          </a:p>
          <a:p>
            <a:pPr marL="914400" lvl="1" indent="-514350">
              <a:lnSpc>
                <a:spcPct val="140000"/>
              </a:lnSpc>
              <a:buAutoNum type="arabicPeriod"/>
            </a:pPr>
            <a:r>
              <a:rPr lang="en-US" sz="8000" dirty="0"/>
              <a:t>Transmit quickly at 1 Mbit/s</a:t>
            </a:r>
          </a:p>
          <a:p>
            <a:pPr marL="914400" lvl="1" indent="-514350">
              <a:lnSpc>
                <a:spcPct val="140000"/>
              </a:lnSpc>
              <a:buAutoNum type="arabicPeriod"/>
            </a:pPr>
            <a:r>
              <a:rPr lang="en-US" sz="8000" dirty="0"/>
              <a:t>Make the minimum time to send data only 3 </a:t>
            </a:r>
            <a:r>
              <a:rPr lang="en-US" sz="8000" dirty="0" err="1"/>
              <a:t>msec</a:t>
            </a:r>
            <a:endParaRPr lang="en-US" sz="8000" dirty="0"/>
          </a:p>
          <a:p>
            <a:pPr marL="914400" lvl="1" indent="-514350">
              <a:lnSpc>
                <a:spcPct val="140000"/>
              </a:lnSpc>
              <a:buFont typeface="Arial"/>
              <a:buAutoNum type="arabicPeriod"/>
            </a:pPr>
            <a:r>
              <a:rPr lang="en-US" sz="8000" dirty="0"/>
              <a:t>Make a very predictable time when the device accepts connections</a:t>
            </a:r>
          </a:p>
          <a:p>
            <a:pPr marL="914400" lvl="1" indent="-514350">
              <a:lnSpc>
                <a:spcPct val="140000"/>
              </a:lnSpc>
              <a:buFont typeface="Arial"/>
              <a:buAutoNum type="arabicPeriod"/>
            </a:pPr>
            <a:r>
              <a:rPr lang="en-US" sz="8000" dirty="0"/>
              <a:t>Limit the max transmit power to 10 </a:t>
            </a:r>
            <a:r>
              <a:rPr lang="en-US" sz="8000" dirty="0" err="1"/>
              <a:t>mW</a:t>
            </a:r>
            <a:endParaRPr lang="en-US" sz="8000" dirty="0"/>
          </a:p>
          <a:p>
            <a:pPr marL="914400" lvl="1" indent="-514350">
              <a:lnSpc>
                <a:spcPct val="140000"/>
              </a:lnSpc>
              <a:buFont typeface="Arial"/>
              <a:buAutoNum type="arabicPeriod"/>
            </a:pPr>
            <a:r>
              <a:rPr lang="en-US" sz="8000" dirty="0"/>
              <a:t>However, don’t sacrifice security: AES 128-bit</a:t>
            </a:r>
          </a:p>
        </p:txBody>
      </p:sp>
    </p:spTree>
    <p:extLst>
      <p:ext uri="{BB962C8B-B14F-4D97-AF65-F5344CB8AC3E}">
        <p14:creationId xmlns:p14="http://schemas.microsoft.com/office/powerpoint/2010/main" val="17973881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09" t="16733" r="13908" b="15001"/>
          <a:stretch/>
        </p:blipFill>
        <p:spPr bwMode="auto">
          <a:xfrm>
            <a:off x="213360" y="644996"/>
            <a:ext cx="8702040" cy="49938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5952242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Shape 98"/>
          <p:cNvSpPr>
            <a:spLocks noGrp="1"/>
          </p:cNvSpPr>
          <p:nvPr>
            <p:ph type="body" idx="1"/>
          </p:nvPr>
        </p:nvSpPr>
        <p:spPr>
          <a:xfrm>
            <a:off x="457200" y="1063625"/>
            <a:ext cx="8334375" cy="2252663"/>
          </a:xfrm>
        </p:spPr>
        <p:txBody>
          <a:bodyPr>
            <a:spAutoFit/>
          </a:bodyPr>
          <a:lstStyle/>
          <a:p>
            <a:pPr marL="457200" indent="-419100" eaLnBrk="1" hangingPunct="1">
              <a:buClr>
                <a:srgbClr val="000000"/>
              </a:buClr>
              <a:buSzPct val="167000"/>
            </a:pPr>
            <a:r>
              <a:rPr lang="en-US" altLang="en-US" sz="2400" dirty="0" err="1">
                <a:latin typeface="Trebuchet MS" charset="0"/>
              </a:rPr>
              <a:t>Zigbee</a:t>
            </a:r>
            <a:r>
              <a:rPr lang="en-US" altLang="en-US" sz="2400" dirty="0">
                <a:latin typeface="Trebuchet MS" charset="0"/>
              </a:rPr>
              <a:t> is built on top of 802.15.4</a:t>
            </a:r>
          </a:p>
          <a:p>
            <a:pPr marL="457200" indent="-419100" eaLnBrk="1" hangingPunct="1">
              <a:buClr>
                <a:srgbClr val="000000"/>
              </a:buClr>
              <a:buSzPct val="167000"/>
            </a:pPr>
            <a:r>
              <a:rPr lang="en-US" altLang="en-US" sz="2400" dirty="0">
                <a:latin typeface="Trebuchet MS" charset="0"/>
              </a:rPr>
              <a:t>Radio bands: 868MHz in Europe, 915MHz in US and Australia. 2.4GHz else worldwide.</a:t>
            </a:r>
          </a:p>
          <a:p>
            <a:pPr marL="457200" indent="-419100" eaLnBrk="1" hangingPunct="1">
              <a:buClr>
                <a:srgbClr val="000000"/>
              </a:buClr>
              <a:buSzPct val="167000"/>
            </a:pPr>
            <a:r>
              <a:rPr lang="en-US" altLang="en-US" sz="2400" dirty="0">
                <a:latin typeface="Trebuchet MS" charset="0"/>
              </a:rPr>
              <a:t>Low data-rate - 250 kbps, low power – Up to 1000 days</a:t>
            </a:r>
          </a:p>
          <a:p>
            <a:pPr marL="457200" indent="-419100" eaLnBrk="1" hangingPunct="1">
              <a:buClr>
                <a:srgbClr val="000000"/>
              </a:buClr>
              <a:buSzPct val="167000"/>
            </a:pPr>
            <a:r>
              <a:rPr lang="en-US" altLang="en-US" sz="2400" dirty="0">
                <a:latin typeface="Trebuchet MS" charset="0"/>
              </a:rPr>
              <a:t>Transmits over longer distances through mesh networks</a:t>
            </a:r>
          </a:p>
        </p:txBody>
      </p:sp>
      <p:sp>
        <p:nvSpPr>
          <p:cNvPr id="13315" name="Shape 99"/>
          <p:cNvSpPr>
            <a:spLocks noChangeArrowheads="1"/>
          </p:cNvSpPr>
          <p:nvPr/>
        </p:nvSpPr>
        <p:spPr bwMode="auto">
          <a:xfrm>
            <a:off x="5708650" y="3798888"/>
            <a:ext cx="2728913" cy="269240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endParaRPr lang="en-US" altLang="en-US"/>
          </a:p>
        </p:txBody>
      </p:sp>
      <p:sp>
        <p:nvSpPr>
          <p:cNvPr id="13316" name="Shape 100"/>
          <p:cNvSpPr>
            <a:spLocks noChangeArrowheads="1"/>
          </p:cNvSpPr>
          <p:nvPr/>
        </p:nvSpPr>
        <p:spPr bwMode="auto">
          <a:xfrm>
            <a:off x="598488" y="3798888"/>
            <a:ext cx="4722812" cy="3001962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endParaRPr lang="en-US" altLang="en-US"/>
          </a:p>
        </p:txBody>
      </p:sp>
      <p:sp>
        <p:nvSpPr>
          <p:cNvPr id="13317" name="Rectangle 2"/>
          <p:cNvSpPr txBox="1">
            <a:spLocks noChangeArrowheads="1"/>
          </p:cNvSpPr>
          <p:nvPr/>
        </p:nvSpPr>
        <p:spPr bwMode="auto">
          <a:xfrm>
            <a:off x="169863" y="149225"/>
            <a:ext cx="8880475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4400" dirty="0" err="1">
                <a:solidFill>
                  <a:srgbClr val="000000"/>
                </a:solidFill>
                <a:latin typeface="+mn-lt"/>
              </a:rPr>
              <a:t>Zigbee</a:t>
            </a:r>
            <a:r>
              <a:rPr lang="en-US" altLang="en-US" sz="4400" dirty="0">
                <a:solidFill>
                  <a:srgbClr val="000000"/>
                </a:solidFill>
                <a:latin typeface="+mn-lt"/>
              </a:rPr>
              <a:t>/802.15.4</a:t>
            </a:r>
          </a:p>
        </p:txBody>
      </p:sp>
    </p:spTree>
    <p:extLst>
      <p:ext uri="{BB962C8B-B14F-4D97-AF65-F5344CB8AC3E}">
        <p14:creationId xmlns:p14="http://schemas.microsoft.com/office/powerpoint/2010/main" val="84499273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Why </a:t>
            </a:r>
            <a:r>
              <a:rPr lang="en-US" dirty="0" err="1"/>
              <a:t>ZigBee</a:t>
            </a:r>
            <a:r>
              <a:rPr lang="en-US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524000"/>
            <a:ext cx="8229600" cy="5084446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sz="2400" dirty="0"/>
              <a:t>Low Power, Cost, and Size</a:t>
            </a:r>
          </a:p>
          <a:p>
            <a:pPr>
              <a:buFont typeface="Arial" charset="0"/>
              <a:buChar char="•"/>
            </a:pPr>
            <a:endParaRPr lang="en-US" sz="2400" dirty="0"/>
          </a:p>
          <a:p>
            <a:pPr marL="285750" indent="-285750">
              <a:buFont typeface="Arial" charset="0"/>
              <a:buChar char="•"/>
            </a:pPr>
            <a:r>
              <a:rPr lang="en-US" sz="2400" dirty="0"/>
              <a:t>Straightforward configuration </a:t>
            </a:r>
          </a:p>
          <a:p>
            <a:pPr marL="0" indent="0"/>
            <a:endParaRPr lang="en-US" sz="2400" dirty="0"/>
          </a:p>
          <a:p>
            <a:pPr>
              <a:buFont typeface="Arial" charset="0"/>
              <a:buChar char="•"/>
            </a:pPr>
            <a:r>
              <a:rPr lang="en-US" sz="2400" dirty="0"/>
              <a:t>Good support and documentation</a:t>
            </a:r>
          </a:p>
          <a:p>
            <a:pPr lvl="1">
              <a:buFont typeface="Arial" charset="0"/>
              <a:buChar char="•"/>
            </a:pPr>
            <a:r>
              <a:rPr lang="en-US" sz="2400" dirty="0"/>
              <a:t>Lots of products already on the market</a:t>
            </a:r>
          </a:p>
          <a:p>
            <a:pPr marL="0" indent="0">
              <a:buNone/>
            </a:pPr>
            <a:endParaRPr lang="en-US" sz="2400" dirty="0"/>
          </a:p>
          <a:p>
            <a:pPr marL="273050" indent="-273050">
              <a:buFont typeface="Arial" charset="0"/>
              <a:buChar char="•"/>
            </a:pPr>
            <a:r>
              <a:rPr lang="en-US" sz="2400" dirty="0"/>
              <a:t>Mesh Networking</a:t>
            </a:r>
          </a:p>
          <a:p>
            <a:pPr marL="273050" indent="-273050">
              <a:buFont typeface="Arial" charset="0"/>
              <a:buChar char="•"/>
            </a:pPr>
            <a:endParaRPr lang="en-US" sz="2400" dirty="0"/>
          </a:p>
          <a:p>
            <a:pPr marL="273050" indent="-273050">
              <a:buFont typeface="Arial" charset="0"/>
              <a:buChar char="•"/>
            </a:pPr>
            <a:r>
              <a:rPr lang="en-US" sz="2400" dirty="0"/>
              <a:t>Lends itself well to many different applications</a:t>
            </a:r>
          </a:p>
          <a:p>
            <a:pPr>
              <a:buFont typeface="Arial" charset="0"/>
              <a:buChar char="•"/>
            </a:pPr>
            <a:endParaRPr lang="en-US" sz="2400" dirty="0"/>
          </a:p>
          <a:p>
            <a:pPr>
              <a:buFont typeface="Arial" charset="0"/>
              <a:buChar char="•"/>
            </a:pPr>
            <a:r>
              <a:rPr lang="en-US" sz="2400" dirty="0"/>
              <a:t>Very low wakeup time</a:t>
            </a:r>
          </a:p>
          <a:p>
            <a:pPr lvl="1">
              <a:buFont typeface="Arial" charset="0"/>
              <a:buChar char="•"/>
            </a:pPr>
            <a:r>
              <a:rPr lang="en-US" sz="2400" dirty="0"/>
              <a:t>30mS (</a:t>
            </a:r>
            <a:r>
              <a:rPr lang="en-US" sz="2400" dirty="0" err="1"/>
              <a:t>Zigbee</a:t>
            </a:r>
            <a:r>
              <a:rPr lang="en-US" sz="2400" dirty="0"/>
              <a:t>) vs. up to 3S (Bluetooth)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5937" y="2133600"/>
            <a:ext cx="3019013" cy="2338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6517997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hape 108"/>
          <p:cNvSpPr>
            <a:spLocks noChangeArrowheads="1"/>
          </p:cNvSpPr>
          <p:nvPr/>
        </p:nvSpPr>
        <p:spPr bwMode="auto">
          <a:xfrm>
            <a:off x="622300" y="4232275"/>
            <a:ext cx="4360863" cy="2446338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endParaRPr lang="en-US" altLang="en-US"/>
          </a:p>
        </p:txBody>
      </p:sp>
      <p:sp>
        <p:nvSpPr>
          <p:cNvPr id="14339" name="Shape 107"/>
          <p:cNvSpPr>
            <a:spLocks noChangeArrowheads="1"/>
          </p:cNvSpPr>
          <p:nvPr/>
        </p:nvSpPr>
        <p:spPr bwMode="auto">
          <a:xfrm>
            <a:off x="5286375" y="3902075"/>
            <a:ext cx="3778250" cy="2955925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endParaRPr lang="en-US" altLang="en-US"/>
          </a:p>
        </p:txBody>
      </p:sp>
      <p:sp>
        <p:nvSpPr>
          <p:cNvPr id="14340" name="Shape 106"/>
          <p:cNvSpPr>
            <a:spLocks noGrp="1"/>
          </p:cNvSpPr>
          <p:nvPr>
            <p:ph type="body" idx="1"/>
          </p:nvPr>
        </p:nvSpPr>
        <p:spPr>
          <a:xfrm>
            <a:off x="457200" y="1047750"/>
            <a:ext cx="8229600" cy="2917825"/>
          </a:xfrm>
        </p:spPr>
        <p:txBody>
          <a:bodyPr>
            <a:spAutoFit/>
          </a:bodyPr>
          <a:lstStyle/>
          <a:p>
            <a:pPr marL="457200" indent="-419100" eaLnBrk="1" hangingPunct="1">
              <a:buClr>
                <a:srgbClr val="000000"/>
              </a:buClr>
              <a:buSzPct val="167000"/>
            </a:pPr>
            <a:r>
              <a:rPr lang="en-US" altLang="en-US" sz="2400" dirty="0">
                <a:latin typeface="Trebuchet MS" charset="0"/>
              </a:rPr>
              <a:t>Wireless environmental sensors</a:t>
            </a:r>
          </a:p>
          <a:p>
            <a:pPr marL="914400" lvl="1" indent="-381000" eaLnBrk="1" hangingPunct="1">
              <a:buClr>
                <a:srgbClr val="000000"/>
              </a:buClr>
              <a:buSzPct val="80000"/>
              <a:buFont typeface="Courier New" charset="0"/>
              <a:buChar char="o"/>
            </a:pPr>
            <a:r>
              <a:rPr lang="en-US" altLang="en-US" sz="2000" dirty="0">
                <a:latin typeface="Trebuchet MS" charset="0"/>
              </a:rPr>
              <a:t>Temperature, pressure, sound, luminous intensity</a:t>
            </a:r>
          </a:p>
          <a:p>
            <a:pPr marL="457200" indent="-419100" eaLnBrk="1" hangingPunct="1">
              <a:buClr>
                <a:srgbClr val="000000"/>
              </a:buClr>
              <a:buSzPct val="167000"/>
            </a:pPr>
            <a:r>
              <a:rPr lang="en-US" altLang="en-US" sz="2400" dirty="0">
                <a:latin typeface="Trebuchet MS" charset="0"/>
              </a:rPr>
              <a:t>Medical devices</a:t>
            </a:r>
          </a:p>
          <a:p>
            <a:pPr marL="914400" lvl="1" indent="-381000" eaLnBrk="1" hangingPunct="1">
              <a:buClr>
                <a:srgbClr val="000000"/>
              </a:buClr>
              <a:buSzPct val="80000"/>
              <a:buFont typeface="Courier New" charset="0"/>
              <a:buChar char="o"/>
            </a:pPr>
            <a:r>
              <a:rPr lang="en-US" altLang="en-US" sz="2000" dirty="0">
                <a:latin typeface="Trebuchet MS" charset="0"/>
              </a:rPr>
              <a:t>Glucose meters, heart monitors</a:t>
            </a:r>
          </a:p>
          <a:p>
            <a:pPr marL="457200" indent="-419100" eaLnBrk="1" hangingPunct="1">
              <a:buClr>
                <a:srgbClr val="000000"/>
              </a:buClr>
              <a:buSzPct val="167000"/>
            </a:pPr>
            <a:r>
              <a:rPr lang="en-US" altLang="en-US" sz="2400" dirty="0">
                <a:latin typeface="Trebuchet MS" charset="0"/>
              </a:rPr>
              <a:t>Household automation</a:t>
            </a:r>
          </a:p>
          <a:p>
            <a:pPr marL="914400" lvl="1" indent="-381000" eaLnBrk="1" hangingPunct="1">
              <a:buClr>
                <a:srgbClr val="000000"/>
              </a:buClr>
              <a:buSzPct val="80000"/>
              <a:buFont typeface="Courier New" charset="0"/>
              <a:buChar char="o"/>
            </a:pPr>
            <a:r>
              <a:rPr lang="en-US" altLang="en-US" sz="2000" dirty="0">
                <a:latin typeface="Trebuchet MS" charset="0"/>
              </a:rPr>
              <a:t>Security/temperature controllers</a:t>
            </a:r>
          </a:p>
          <a:p>
            <a:pPr marL="914400" lvl="1" indent="-381000" eaLnBrk="1" hangingPunct="1">
              <a:buClr>
                <a:srgbClr val="000000"/>
              </a:buClr>
              <a:buSzPct val="80000"/>
              <a:buFont typeface="Courier New" charset="0"/>
              <a:buChar char="o"/>
            </a:pPr>
            <a:r>
              <a:rPr lang="en-US" altLang="en-US" sz="2000" dirty="0">
                <a:latin typeface="Trebuchet MS" charset="0"/>
              </a:rPr>
              <a:t>Smoke/motion detectors</a:t>
            </a:r>
          </a:p>
        </p:txBody>
      </p:sp>
      <p:sp>
        <p:nvSpPr>
          <p:cNvPr id="14341" name="Rectangle 2"/>
          <p:cNvSpPr txBox="1">
            <a:spLocks noChangeArrowheads="1"/>
          </p:cNvSpPr>
          <p:nvPr/>
        </p:nvSpPr>
        <p:spPr bwMode="auto">
          <a:xfrm>
            <a:off x="169863" y="76200"/>
            <a:ext cx="8880475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4400" dirty="0" err="1">
                <a:solidFill>
                  <a:srgbClr val="000000"/>
                </a:solidFill>
                <a:latin typeface="+mn-lt"/>
              </a:rPr>
              <a:t>Zigbee</a:t>
            </a:r>
            <a:r>
              <a:rPr lang="en-US" altLang="en-US" sz="4400" dirty="0">
                <a:solidFill>
                  <a:srgbClr val="000000"/>
                </a:solidFill>
                <a:latin typeface="+mn-lt"/>
              </a:rPr>
              <a:t>/802.15.4 Applications</a:t>
            </a:r>
          </a:p>
        </p:txBody>
      </p:sp>
    </p:spTree>
    <p:extLst>
      <p:ext uri="{BB962C8B-B14F-4D97-AF65-F5344CB8AC3E}">
        <p14:creationId xmlns:p14="http://schemas.microsoft.com/office/powerpoint/2010/main" val="18136489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hape 128"/>
          <p:cNvSpPr>
            <a:spLocks noGrp="1"/>
          </p:cNvSpPr>
          <p:nvPr>
            <p:ph type="body" idx="1"/>
          </p:nvPr>
        </p:nvSpPr>
        <p:spPr>
          <a:xfrm>
            <a:off x="444500" y="1152525"/>
            <a:ext cx="8229600" cy="4185731"/>
          </a:xfrm>
        </p:spPr>
        <p:txBody>
          <a:bodyPr>
            <a:spAutoFit/>
          </a:bodyPr>
          <a:lstStyle/>
          <a:p>
            <a:pPr algn="l" fontAlgn="base"/>
            <a:r>
              <a:rPr lang="en-US" sz="2400" b="0" i="0" dirty="0">
                <a:effectLst/>
                <a:latin typeface="arial" panose="020B0604020202020204" pitchFamily="34" charset="0"/>
              </a:rPr>
              <a:t>6LoWPAN stands for IPv6 over Low-power Wireless Personal Area Networks. </a:t>
            </a:r>
          </a:p>
          <a:p>
            <a:pPr algn="l" fontAlgn="base"/>
            <a:r>
              <a:rPr lang="en-US" sz="2400" i="0" dirty="0">
                <a:effectLst/>
                <a:latin typeface="arial" panose="020B0604020202020204" pitchFamily="34" charset="0"/>
              </a:rPr>
              <a:t>It is a standard protocol for realizing IPv6 communication on wireless networks composed of low-power w</a:t>
            </a:r>
            <a:r>
              <a:rPr lang="en-US" sz="2400" b="0" i="0" dirty="0">
                <a:effectLst/>
                <a:latin typeface="arial" panose="020B0604020202020204" pitchFamily="34" charset="0"/>
              </a:rPr>
              <a:t>ireless modules.</a:t>
            </a:r>
          </a:p>
          <a:p>
            <a:pPr algn="l" fontAlgn="base"/>
            <a:r>
              <a:rPr lang="en-US" sz="2400" b="0" i="0" dirty="0">
                <a:effectLst/>
                <a:latin typeface="arial" panose="020B0604020202020204" pitchFamily="34" charset="0"/>
              </a:rPr>
              <a:t> 6LoWPAN specification contains packet compression and other optimization mechanisms to enable the efficient transmission of IPv6 packets on a network with limited power resources and reliability, which makes efficient IPv6 communication over low-power wireless networks possible.</a:t>
            </a:r>
          </a:p>
          <a:p>
            <a:pPr marL="914400" lvl="1" indent="-381000" eaLnBrk="1" hangingPunct="1">
              <a:buClr>
                <a:srgbClr val="000000"/>
              </a:buClr>
              <a:buSzPct val="80000"/>
              <a:buFont typeface="Courier New" charset="0"/>
              <a:buChar char="o"/>
            </a:pPr>
            <a:endParaRPr lang="en-US" altLang="en-US" sz="2000" dirty="0">
              <a:latin typeface="Trebuchet MS" charset="0"/>
            </a:endParaRPr>
          </a:p>
        </p:txBody>
      </p:sp>
      <p:sp>
        <p:nvSpPr>
          <p:cNvPr id="17411" name="Rectangle 2"/>
          <p:cNvSpPr txBox="1">
            <a:spLocks noChangeArrowheads="1"/>
          </p:cNvSpPr>
          <p:nvPr/>
        </p:nvSpPr>
        <p:spPr bwMode="auto">
          <a:xfrm>
            <a:off x="131762" y="-20664"/>
            <a:ext cx="8880475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4400" dirty="0">
                <a:solidFill>
                  <a:srgbClr val="000066"/>
                </a:solidFill>
                <a:latin typeface="+mn-lt"/>
              </a:rPr>
              <a:t>6LowPAN</a:t>
            </a:r>
          </a:p>
        </p:txBody>
      </p:sp>
    </p:spTree>
    <p:extLst>
      <p:ext uri="{BB962C8B-B14F-4D97-AF65-F5344CB8AC3E}">
        <p14:creationId xmlns:p14="http://schemas.microsoft.com/office/powerpoint/2010/main" val="13802262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hape 128"/>
          <p:cNvSpPr>
            <a:spLocks noGrp="1"/>
          </p:cNvSpPr>
          <p:nvPr>
            <p:ph type="body" idx="1"/>
          </p:nvPr>
        </p:nvSpPr>
        <p:spPr>
          <a:xfrm>
            <a:off x="444500" y="1152525"/>
            <a:ext cx="8229600" cy="3816399"/>
          </a:xfrm>
        </p:spPr>
        <p:txBody>
          <a:bodyPr>
            <a:spAutoFit/>
          </a:bodyPr>
          <a:lstStyle/>
          <a:p>
            <a:pPr algn="l" fontAlgn="base"/>
            <a:r>
              <a:rPr lang="en-US" sz="2400" dirty="0">
                <a:latin typeface="arial" panose="020B0604020202020204" pitchFamily="34" charset="0"/>
              </a:rPr>
              <a:t>Various low-power wireless networks have been proposed and implemented before 6LoWPAN, but currently, 6LoWPAN is regarded as one of the preferred protocols to realize the Internet of Things (IoT). </a:t>
            </a:r>
          </a:p>
          <a:p>
            <a:pPr algn="l" fontAlgn="base"/>
            <a:r>
              <a:rPr lang="en-US" sz="2400" dirty="0">
                <a:latin typeface="arial" panose="020B0604020202020204" pitchFamily="34" charset="0"/>
              </a:rPr>
              <a:t>This is because 6LoWPAN communication based on IPv6 allows once closed low-power wireless networks to interface with the global network, the Internet, and implement more advanced intelligent services that were not possible in the past.</a:t>
            </a:r>
          </a:p>
          <a:p>
            <a:pPr marL="914400" lvl="1" indent="-381000" eaLnBrk="1" hangingPunct="1">
              <a:buClr>
                <a:srgbClr val="000000"/>
              </a:buClr>
              <a:buSzPct val="80000"/>
              <a:buFont typeface="Courier New" charset="0"/>
              <a:buChar char="o"/>
            </a:pPr>
            <a:endParaRPr lang="en-US" altLang="en-US" sz="2000" dirty="0">
              <a:latin typeface="Trebuchet MS" charset="0"/>
            </a:endParaRPr>
          </a:p>
        </p:txBody>
      </p:sp>
      <p:sp>
        <p:nvSpPr>
          <p:cNvPr id="17411" name="Rectangle 2"/>
          <p:cNvSpPr txBox="1">
            <a:spLocks noChangeArrowheads="1"/>
          </p:cNvSpPr>
          <p:nvPr/>
        </p:nvSpPr>
        <p:spPr bwMode="auto">
          <a:xfrm>
            <a:off x="131762" y="-20664"/>
            <a:ext cx="8880475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4400" dirty="0">
                <a:solidFill>
                  <a:srgbClr val="000066"/>
                </a:solidFill>
                <a:latin typeface="+mn-lt"/>
              </a:rPr>
              <a:t>6LowPAN</a:t>
            </a:r>
          </a:p>
        </p:txBody>
      </p:sp>
    </p:spTree>
    <p:extLst>
      <p:ext uri="{BB962C8B-B14F-4D97-AF65-F5344CB8AC3E}">
        <p14:creationId xmlns:p14="http://schemas.microsoft.com/office/powerpoint/2010/main" val="270770365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hape 128"/>
          <p:cNvSpPr>
            <a:spLocks noGrp="1"/>
          </p:cNvSpPr>
          <p:nvPr>
            <p:ph type="body" idx="1"/>
          </p:nvPr>
        </p:nvSpPr>
        <p:spPr>
          <a:xfrm>
            <a:off x="444500" y="1152525"/>
            <a:ext cx="8229600" cy="5355282"/>
          </a:xfrm>
        </p:spPr>
        <p:txBody>
          <a:bodyPr>
            <a:spAutoFit/>
          </a:bodyPr>
          <a:lstStyle/>
          <a:p>
            <a:pPr algn="l" fontAlgn="base"/>
            <a:r>
              <a:rPr lang="en-US" sz="2400" b="0" i="0" dirty="0">
                <a:effectLst/>
                <a:latin typeface="arial" panose="020B0604020202020204" pitchFamily="34" charset="0"/>
              </a:rPr>
              <a:t>Let us take the future smart house architecture.</a:t>
            </a:r>
          </a:p>
          <a:p>
            <a:pPr algn="l" fontAlgn="base"/>
            <a:br>
              <a:rPr lang="en-US" sz="2400" dirty="0"/>
            </a:br>
            <a:r>
              <a:rPr lang="en-US" sz="2400" b="0" i="0" dirty="0">
                <a:effectLst/>
                <a:latin typeface="arial" panose="020B0604020202020204" pitchFamily="34" charset="0"/>
              </a:rPr>
              <a:t>Optimized control of a smart house requires the information to be collected from various sensors. The control system consolidates the information to recognize the real-world context then gives appropriate optimized feedback to the real-world environment using actuators.</a:t>
            </a:r>
          </a:p>
          <a:p>
            <a:pPr algn="l" fontAlgn="base"/>
            <a:endParaRPr lang="en-US" altLang="en-US" sz="2400" dirty="0">
              <a:latin typeface="arial" panose="020B0604020202020204" pitchFamily="34" charset="0"/>
            </a:endParaRPr>
          </a:p>
          <a:p>
            <a:pPr algn="l" fontAlgn="base"/>
            <a:r>
              <a:rPr lang="en-US" sz="2400" dirty="0">
                <a:latin typeface="arial" panose="020B0604020202020204" pitchFamily="34" charset="0"/>
              </a:rPr>
              <a:t>Management of a smart house by executing control logic on the reliable cloud server infrastructure is cost-effective from the viewpoint of high scalability, usability, and low maintenance cost. To realize such a control framework, 6LoWPAN‘s conformance to the Internet protocol plays an important role.</a:t>
            </a:r>
            <a:endParaRPr lang="en-US" altLang="en-US" sz="2400" dirty="0">
              <a:latin typeface="arial" panose="020B0604020202020204" pitchFamily="34" charset="0"/>
            </a:endParaRPr>
          </a:p>
        </p:txBody>
      </p:sp>
      <p:sp>
        <p:nvSpPr>
          <p:cNvPr id="17411" name="Rectangle 2"/>
          <p:cNvSpPr txBox="1">
            <a:spLocks noChangeArrowheads="1"/>
          </p:cNvSpPr>
          <p:nvPr/>
        </p:nvSpPr>
        <p:spPr bwMode="auto">
          <a:xfrm>
            <a:off x="131762" y="-20664"/>
            <a:ext cx="8880475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4400" dirty="0">
                <a:solidFill>
                  <a:srgbClr val="000066"/>
                </a:solidFill>
                <a:latin typeface="+mn-lt"/>
              </a:rPr>
              <a:t>6LowPAN</a:t>
            </a:r>
          </a:p>
        </p:txBody>
      </p:sp>
    </p:spTree>
    <p:extLst>
      <p:ext uri="{BB962C8B-B14F-4D97-AF65-F5344CB8AC3E}">
        <p14:creationId xmlns:p14="http://schemas.microsoft.com/office/powerpoint/2010/main" val="210671489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 txBox="1">
            <a:spLocks noChangeArrowheads="1"/>
          </p:cNvSpPr>
          <p:nvPr/>
        </p:nvSpPr>
        <p:spPr bwMode="auto">
          <a:xfrm>
            <a:off x="169863" y="76200"/>
            <a:ext cx="8880475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/>
            <a:endParaRPr lang="en-US" altLang="en-US" sz="4400" dirty="0">
              <a:solidFill>
                <a:srgbClr val="000000"/>
              </a:solidFill>
              <a:latin typeface="+mn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200585C-4EE2-E77C-5B2F-2CFF400521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525" y="0"/>
            <a:ext cx="8880475" cy="3429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DD08F7D-0A20-4AC3-E924-8162228FB0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0" y="3429000"/>
            <a:ext cx="7620000" cy="3635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90629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3" name="Shape 14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2321392"/>
              </p:ext>
            </p:extLst>
          </p:nvPr>
        </p:nvGraphicFramePr>
        <p:xfrm>
          <a:off x="665163" y="1654175"/>
          <a:ext cx="6418262" cy="4314825"/>
        </p:xfrm>
        <a:graphic>
          <a:graphicData uri="http://schemas.openxmlformats.org/drawingml/2006/table">
            <a:tbl>
              <a:tblPr/>
              <a:tblGrid>
                <a:gridCol w="16049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33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049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0496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382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91434" marR="91434" marT="91423" marB="9142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Bluetooth</a:t>
                      </a:r>
                    </a:p>
                  </a:txBody>
                  <a:tcPr marL="91434" marR="91434" marT="91423" marB="9142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Zigbee/802.15.4</a:t>
                      </a:r>
                    </a:p>
                  </a:txBody>
                  <a:tcPr marL="91434" marR="91434" marT="91423" marB="9142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WiFi</a:t>
                      </a:r>
                      <a:endParaRPr kumimoji="0" lang="en-US" alt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91434" marR="91434" marT="91423" marB="9142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922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Speed</a:t>
                      </a:r>
                    </a:p>
                  </a:txBody>
                  <a:tcPr marL="91434" marR="91434" marT="91423" marB="9142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Moderate</a:t>
                      </a:r>
                    </a:p>
                  </a:txBody>
                  <a:tcPr marL="91434" marR="91434" marT="91423" marB="9142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Low</a:t>
                      </a:r>
                    </a:p>
                  </a:txBody>
                  <a:tcPr marL="91434" marR="91434" marT="91423" marB="9142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High</a:t>
                      </a:r>
                    </a:p>
                  </a:txBody>
                  <a:tcPr marL="91434" marR="91434" marT="91423" marB="9142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922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Range</a:t>
                      </a:r>
                    </a:p>
                  </a:txBody>
                  <a:tcPr marL="91434" marR="91434" marT="91423" marB="9142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Moderate - High</a:t>
                      </a:r>
                    </a:p>
                  </a:txBody>
                  <a:tcPr marL="91434" marR="91434" marT="91423" marB="9142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High</a:t>
                      </a:r>
                    </a:p>
                  </a:txBody>
                  <a:tcPr marL="91434" marR="91434" marT="91423" marB="9142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High</a:t>
                      </a:r>
                    </a:p>
                  </a:txBody>
                  <a:tcPr marL="91434" marR="91434" marT="91423" marB="9142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922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Power Consumption</a:t>
                      </a:r>
                    </a:p>
                  </a:txBody>
                  <a:tcPr marL="91434" marR="91434" marT="91423" marB="9142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Low - Moderate</a:t>
                      </a:r>
                    </a:p>
                  </a:txBody>
                  <a:tcPr marL="91434" marR="91434" marT="91423" marB="9142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Low</a:t>
                      </a:r>
                    </a:p>
                  </a:txBody>
                  <a:tcPr marL="91434" marR="91434" marT="91423" marB="9142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High</a:t>
                      </a:r>
                    </a:p>
                  </a:txBody>
                  <a:tcPr marL="91434" marR="91434" marT="91423" marB="9142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1538" name="Rectangle 2"/>
          <p:cNvSpPr txBox="1">
            <a:spLocks noChangeArrowheads="1"/>
          </p:cNvSpPr>
          <p:nvPr/>
        </p:nvSpPr>
        <p:spPr bwMode="auto">
          <a:xfrm>
            <a:off x="169863" y="76200"/>
            <a:ext cx="8880475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4400" dirty="0">
                <a:solidFill>
                  <a:srgbClr val="000000"/>
                </a:solidFill>
                <a:latin typeface="+mn-lt"/>
              </a:rPr>
              <a:t>Protocol Comparisons</a:t>
            </a:r>
          </a:p>
        </p:txBody>
      </p:sp>
    </p:spTree>
    <p:extLst>
      <p:ext uri="{BB962C8B-B14F-4D97-AF65-F5344CB8AC3E}">
        <p14:creationId xmlns:p14="http://schemas.microsoft.com/office/powerpoint/2010/main" val="2838173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0" t="-2917" r="4070" b="14167"/>
          <a:stretch/>
        </p:blipFill>
        <p:spPr bwMode="auto">
          <a:xfrm>
            <a:off x="0" y="0"/>
            <a:ext cx="9144000" cy="64922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203555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18434" name="Picture 2" descr="C:\Users\admin\Downloads\What-are-beacons-917x102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76200"/>
            <a:ext cx="9067800" cy="6704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16339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9" r="4187" b="15000"/>
          <a:stretch/>
        </p:blipFill>
        <p:spPr bwMode="auto">
          <a:xfrm>
            <a:off x="152399" y="0"/>
            <a:ext cx="9133915" cy="6370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407578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68" r="25974" b="8125"/>
          <a:stretch/>
        </p:blipFill>
        <p:spPr bwMode="auto">
          <a:xfrm>
            <a:off x="76200" y="76200"/>
            <a:ext cx="9037320" cy="67208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990015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466</TotalTime>
  <Words>1041</Words>
  <Application>Microsoft Office PowerPoint</Application>
  <PresentationFormat>On-screen Show (4:3)</PresentationFormat>
  <Paragraphs>138</Paragraphs>
  <Slides>57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6" baseType="lpstr">
      <vt:lpstr>Arial</vt:lpstr>
      <vt:lpstr>Arial</vt:lpstr>
      <vt:lpstr>Arial MT</vt:lpstr>
      <vt:lpstr>Calibri</vt:lpstr>
      <vt:lpstr>Calibri Light</vt:lpstr>
      <vt:lpstr>Courier New</vt:lpstr>
      <vt:lpstr>Times New Roman</vt:lpstr>
      <vt:lpstr>Trebuchet MS</vt:lpstr>
      <vt:lpstr>Office Theme</vt:lpstr>
      <vt:lpstr>IoT Protocols https://www.youtube.com/watch?v=l-oY-ePIdRs https://www.youtube.com/watch?v=QXV_HgGO--g https://www.youtube.com/watch?v=NSkIHdV6NoY </vt:lpstr>
      <vt:lpstr>Bluetooth, Zigbee, WiFi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ZigBee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WI FI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Bluetooth low energy</vt:lpstr>
      <vt:lpstr>PowerPoint Presentation</vt:lpstr>
      <vt:lpstr>Why ZigBee?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Unit – 4 IoT Protocols and  Security</dc:title>
  <dc:creator>Nita Patil</dc:creator>
  <cp:lastModifiedBy>Nita</cp:lastModifiedBy>
  <cp:revision>54</cp:revision>
  <dcterms:created xsi:type="dcterms:W3CDTF">2022-01-31T06:15:16Z</dcterms:created>
  <dcterms:modified xsi:type="dcterms:W3CDTF">2023-08-18T06:12:34Z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or">
    <vt:lpwstr>Nitro PDF Professional 6</vt:lpwstr>
  </property>
  <property fmtid="{D5CDD505-2E9C-101B-9397-08002B2CF9AE}" pid="3" name="LastSaved">
    <vt:filetime>2022-01-31T00:00:00Z</vt:filetime>
  </property>
</Properties>
</file>